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6"/>
  </p:notesMasterIdLst>
  <p:handoutMasterIdLst>
    <p:handoutMasterId r:id="rId77"/>
  </p:handoutMasterIdLst>
  <p:sldIdLst>
    <p:sldId id="256" r:id="rId2"/>
    <p:sldId id="297" r:id="rId3"/>
    <p:sldId id="307" r:id="rId4"/>
    <p:sldId id="308" r:id="rId5"/>
    <p:sldId id="303" r:id="rId6"/>
    <p:sldId id="311" r:id="rId7"/>
    <p:sldId id="301" r:id="rId8"/>
    <p:sldId id="257" r:id="rId9"/>
    <p:sldId id="304" r:id="rId10"/>
    <p:sldId id="305" r:id="rId11"/>
    <p:sldId id="309" r:id="rId12"/>
    <p:sldId id="298" r:id="rId13"/>
    <p:sldId id="315" r:id="rId14"/>
    <p:sldId id="260" r:id="rId15"/>
    <p:sldId id="259" r:id="rId16"/>
    <p:sldId id="279" r:id="rId17"/>
    <p:sldId id="316" r:id="rId18"/>
    <p:sldId id="317" r:id="rId19"/>
    <p:sldId id="318" r:id="rId20"/>
    <p:sldId id="295" r:id="rId21"/>
    <p:sldId id="319" r:id="rId22"/>
    <p:sldId id="273" r:id="rId23"/>
    <p:sldId id="329" r:id="rId24"/>
    <p:sldId id="268" r:id="rId25"/>
    <p:sldId id="275" r:id="rId26"/>
    <p:sldId id="299" r:id="rId27"/>
    <p:sldId id="320" r:id="rId28"/>
    <p:sldId id="267" r:id="rId29"/>
    <p:sldId id="306" r:id="rId30"/>
    <p:sldId id="335" r:id="rId31"/>
    <p:sldId id="294" r:id="rId32"/>
    <p:sldId id="313" r:id="rId33"/>
    <p:sldId id="328" r:id="rId34"/>
    <p:sldId id="333" r:id="rId35"/>
    <p:sldId id="278" r:id="rId36"/>
    <p:sldId id="312" r:id="rId37"/>
    <p:sldId id="302" r:id="rId38"/>
    <p:sldId id="336" r:id="rId39"/>
    <p:sldId id="330" r:id="rId40"/>
    <p:sldId id="258" r:id="rId41"/>
    <p:sldId id="280" r:id="rId42"/>
    <p:sldId id="276" r:id="rId43"/>
    <p:sldId id="284" r:id="rId44"/>
    <p:sldId id="261" r:id="rId45"/>
    <p:sldId id="292" r:id="rId46"/>
    <p:sldId id="293" r:id="rId47"/>
    <p:sldId id="326" r:id="rId48"/>
    <p:sldId id="271" r:id="rId49"/>
    <p:sldId id="274" r:id="rId50"/>
    <p:sldId id="300" r:id="rId51"/>
    <p:sldId id="266" r:id="rId52"/>
    <p:sldId id="272" r:id="rId53"/>
    <p:sldId id="286" r:id="rId54"/>
    <p:sldId id="277" r:id="rId55"/>
    <p:sldId id="327" r:id="rId56"/>
    <p:sldId id="281" r:id="rId57"/>
    <p:sldId id="282" r:id="rId58"/>
    <p:sldId id="283" r:id="rId59"/>
    <p:sldId id="332" r:id="rId60"/>
    <p:sldId id="331" r:id="rId61"/>
    <p:sldId id="314" r:id="rId62"/>
    <p:sldId id="287" r:id="rId63"/>
    <p:sldId id="289" r:id="rId64"/>
    <p:sldId id="288" r:id="rId65"/>
    <p:sldId id="290" r:id="rId66"/>
    <p:sldId id="321" r:id="rId67"/>
    <p:sldId id="322" r:id="rId68"/>
    <p:sldId id="325" r:id="rId69"/>
    <p:sldId id="323" r:id="rId70"/>
    <p:sldId id="324" r:id="rId71"/>
    <p:sldId id="269" r:id="rId72"/>
    <p:sldId id="310" r:id="rId73"/>
    <p:sldId id="334" r:id="rId74"/>
    <p:sldId id="291" r:id="rId7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B6466B-E451-4AEC-983F-E7897EECB475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A09403-9A47-4307-88AE-B282CCEAA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3368C-9482-4E1C-89BF-A0EB6C94197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B11F22-F09B-4753-8800-E2504C1AC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4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7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5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1F22-F09B-4753-8800-E2504C1AC6C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1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6597-4A8F-4C45-ADA7-A8ACAA83C9AA}" type="datetime1">
              <a:rPr lang="en-US" smtClean="0"/>
              <a:t>10/6/2016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6199-83CC-4335-B797-B47D1E8CD19C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B441-18F3-441D-8C89-A3FE43BDAA4C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718-7D76-4AF7-B750-F5E85E72D251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0B-D57D-4648-87FE-EF73D968C19C}" type="datetime1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DA95-8270-4537-8410-DD39F6CC136B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3021-02F9-49E8-8B9E-852D44099CF3}" type="datetime1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B0CF-E09E-4E2E-A234-C40ABEFEE807}" type="datetime1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79F0-ED81-45F9-9E86-EA883F14098C}" type="datetime1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2D2E-B07F-4AF2-983B-CA11A4EE341E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4CE7693F-0F0C-4371-B017-84D56BDA7494}" type="datetime1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2D6366-92DE-421C-AE02-180665E4C2E8}" type="datetime1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Program Structure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code/Parse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oreTechnologies/SocketsAndRemoting/code/WCF_Fawcett_Examples/WCF_Peer_Comm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ProjectCenter.htm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CServ.htm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Projects/Pr5Su09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research.htm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Program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295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62346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893" y="457200"/>
            <a:ext cx="758536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52792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914400"/>
          </a:xfrm>
        </p:spPr>
        <p:txBody>
          <a:bodyPr/>
          <a:lstStyle/>
          <a:p>
            <a:r>
              <a:rPr lang="en-US" dirty="0"/>
              <a:t>Sharing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5060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Relational Databases – SQL Server, </a:t>
            </a:r>
            <a:r>
              <a:rPr lang="en-US" dirty="0" err="1"/>
              <a:t>mySql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ACID – Atomicity, Consistency, Isolation, Durability</a:t>
            </a:r>
          </a:p>
          <a:p>
            <a:pPr lvl="1"/>
            <a:r>
              <a:rPr lang="en-US" dirty="0"/>
              <a:t>ACID =&gt; Transactional</a:t>
            </a:r>
          </a:p>
          <a:p>
            <a:r>
              <a:rPr lang="en-US" dirty="0"/>
              <a:t>No SQL Databases – Project #2 Fall 15, MongoDB, </a:t>
            </a:r>
            <a:r>
              <a:rPr lang="en-US" dirty="0" err="1"/>
              <a:t>CouchDB</a:t>
            </a:r>
            <a:endParaRPr lang="en-US" dirty="0"/>
          </a:p>
          <a:p>
            <a:pPr lvl="1"/>
            <a:r>
              <a:rPr lang="en-US" dirty="0"/>
              <a:t>Key-Value, Document, Hierarchal</a:t>
            </a:r>
          </a:p>
          <a:p>
            <a:pPr lvl="1"/>
            <a:r>
              <a:rPr lang="en-US" dirty="0"/>
              <a:t>Very flexible data structure</a:t>
            </a:r>
          </a:p>
          <a:p>
            <a:pPr lvl="1"/>
            <a:r>
              <a:rPr lang="en-US" dirty="0"/>
              <a:t>Consistency is pushed onto the application</a:t>
            </a:r>
          </a:p>
          <a:p>
            <a:r>
              <a:rPr lang="en-US" dirty="0"/>
              <a:t>File Systems</a:t>
            </a:r>
          </a:p>
          <a:p>
            <a:r>
              <a:rPr lang="en-US" dirty="0"/>
              <a:t>Ad. Hoc. in-memory repositories</a:t>
            </a:r>
          </a:p>
          <a:p>
            <a:r>
              <a:rPr lang="en-US" dirty="0"/>
              <a:t>Extensible Record Stores – Google’s Big Table</a:t>
            </a:r>
          </a:p>
          <a:p>
            <a:pPr lvl="1"/>
            <a:r>
              <a:rPr lang="en-US" dirty="0"/>
              <a:t>Distributed partitioned tables</a:t>
            </a:r>
          </a:p>
          <a:p>
            <a:r>
              <a:rPr lang="en-US" dirty="0"/>
              <a:t>Document Stores – </a:t>
            </a:r>
            <a:r>
              <a:rPr lang="en-US" dirty="0" err="1"/>
              <a:t>CouchDB</a:t>
            </a:r>
            <a:endParaRPr lang="en-US" dirty="0"/>
          </a:p>
          <a:p>
            <a:pPr lvl="1"/>
            <a:r>
              <a:rPr lang="en-US" dirty="0"/>
              <a:t>Multi-indexed objects aggregated into domains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68034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 for the simplest of applications it’s not a good idea to bind presentation, control, and data together.</a:t>
            </a:r>
          </a:p>
          <a:p>
            <a:pPr lvl="1"/>
            <a:r>
              <a:rPr lang="en-US" dirty="0"/>
              <a:t>There often are many views, more than one application mode, many sources of data.</a:t>
            </a:r>
          </a:p>
          <a:p>
            <a:pPr lvl="1"/>
            <a:r>
              <a:rPr lang="en-US" dirty="0"/>
              <a:t>If we bind these all together we get spaghetti</a:t>
            </a:r>
          </a:p>
          <a:p>
            <a:pPr lvl="2"/>
            <a:r>
              <a:rPr lang="en-US" dirty="0"/>
              <a:t>Very hard to test, hard to maintain, hard to document.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214125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Three-Tier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675"/>
            <a:ext cx="7772400" cy="4572000"/>
          </a:xfrm>
        </p:spPr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Partitioned into presentation, application logic, and data management.</a:t>
            </a:r>
          </a:p>
          <a:p>
            <a:pPr lvl="1"/>
            <a:r>
              <a:rPr lang="en-US" dirty="0"/>
              <a:t>Intent is to loosely couple these three aspects of an application to make it resilient to change.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Most well-designed applications.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060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MVC is a refined version of the Three-Tier structure, intended to support multiple views and data models.</a:t>
            </a:r>
          </a:p>
          <a:p>
            <a:pPr lvl="1"/>
            <a:r>
              <a:rPr lang="en-US" dirty="0"/>
              <a:t>Models do all data storage management.</a:t>
            </a:r>
          </a:p>
          <a:p>
            <a:pPr lvl="1"/>
            <a:r>
              <a:rPr lang="en-US" dirty="0"/>
              <a:t>Views present information to user, format output but do no other transformations on data.</a:t>
            </a:r>
          </a:p>
          <a:p>
            <a:pPr lvl="1"/>
            <a:r>
              <a:rPr lang="en-US" dirty="0"/>
              <a:t>Controllers accept inputs, implement application processing, and use Models and Views to provide the application’s behavior.</a:t>
            </a:r>
          </a:p>
          <a:p>
            <a:pPr lvl="1"/>
            <a:r>
              <a:rPr lang="en-US" dirty="0"/>
              <a:t>Application phases often have one controller each.</a:t>
            </a:r>
          </a:p>
          <a:p>
            <a:pPr lvl="1"/>
            <a:r>
              <a:rPr lang="en-US" dirty="0"/>
              <a:t>Models may be shared between controllers.</a:t>
            </a:r>
          </a:p>
          <a:p>
            <a:r>
              <a:rPr lang="en-US" dirty="0"/>
              <a:t>Examples: Project #2 Fall ‘10, </a:t>
            </a:r>
            <a:r>
              <a:rPr lang="en-US" dirty="0" err="1"/>
              <a:t>Asp.Net</a:t>
            </a:r>
            <a:r>
              <a:rPr lang="en-US" dirty="0"/>
              <a:t> MVC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MVC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7400"/>
            <a:ext cx="8119709" cy="2962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– With View &amp; 						Application Models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914400" y="2133600"/>
            <a:ext cx="7772400" cy="45720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Views and Models often have some substructure, e.g.: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05707"/>
            <a:ext cx="7738709" cy="26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7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View – View Model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784350"/>
            <a:ext cx="7772400" cy="4572000"/>
          </a:xfrm>
          <a:prstGeom prst="rect">
            <a:avLst/>
          </a:prstGeom>
        </p:spPr>
        <p:txBody>
          <a:bodyPr/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/>
              <a:t>A view is what gets rendered</a:t>
            </a:r>
          </a:p>
          <a:p>
            <a:r>
              <a:rPr lang="en-US"/>
              <a:t>A view model is an abstraction that:</a:t>
            </a:r>
          </a:p>
          <a:p>
            <a:pPr lvl="1"/>
            <a:r>
              <a:rPr lang="en-US"/>
              <a:t>Defines resources that many be used in several places.</a:t>
            </a:r>
          </a:p>
          <a:p>
            <a:pPr lvl="1"/>
            <a:r>
              <a:rPr lang="en-US"/>
              <a:t>Defines styles that may be used in several places</a:t>
            </a:r>
          </a:p>
          <a:p>
            <a:pPr lvl="1"/>
            <a:r>
              <a:rPr lang="en-US"/>
              <a:t>Defines an object model for the application to manipulate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070496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vs. Data Models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600200"/>
            <a:ext cx="7772400" cy="4572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/>
              <a:t>Application model</a:t>
            </a:r>
          </a:p>
          <a:p>
            <a:pPr lvl="1">
              <a:defRPr/>
            </a:pPr>
            <a:r>
              <a:rPr lang="en-US"/>
              <a:t>Defines classes for all the entities a user knows and cares about, e.g., orders, customers, products, etc.</a:t>
            </a:r>
          </a:p>
          <a:p>
            <a:pPr>
              <a:defRPr/>
            </a:pPr>
            <a:r>
              <a:rPr lang="en-US"/>
              <a:t>Data model</a:t>
            </a:r>
          </a:p>
          <a:p>
            <a:pPr lvl="1">
              <a:defRPr/>
            </a:pPr>
            <a:r>
              <a:rPr lang="en-US"/>
              <a:t>Defines wrapper classes for tables and stored procedures</a:t>
            </a:r>
          </a:p>
          <a:p>
            <a:pPr lvl="1">
              <a:defRPr/>
            </a:pPr>
            <a:r>
              <a:rPr lang="en-US"/>
              <a:t>Manages connections</a:t>
            </a:r>
          </a:p>
          <a:p>
            <a:pPr>
              <a:defRPr/>
            </a:pPr>
            <a:r>
              <a:rPr lang="en-US"/>
              <a:t>Object to Relational Mapping</a:t>
            </a:r>
          </a:p>
          <a:p>
            <a:pPr lvl="1">
              <a:defRPr/>
            </a:pPr>
            <a:r>
              <a:rPr lang="en-US"/>
              <a:t>Relationships between application objects and data objects.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92627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Program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Partitions</a:t>
            </a:r>
          </a:p>
          <a:p>
            <a:pPr lvl="1"/>
            <a:r>
              <a:rPr lang="en-US" dirty="0"/>
              <a:t>Separation of concerns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How do the parts make requests and send notifications?</a:t>
            </a:r>
          </a:p>
          <a:p>
            <a:r>
              <a:rPr lang="en-US" dirty="0"/>
              <a:t>Sharing</a:t>
            </a:r>
          </a:p>
          <a:p>
            <a:pPr lvl="1"/>
            <a:r>
              <a:rPr lang="en-US" dirty="0"/>
              <a:t>How is data shared between the parts?</a:t>
            </a:r>
          </a:p>
          <a:p>
            <a:r>
              <a:rPr lang="en-US" dirty="0"/>
              <a:t>Control</a:t>
            </a:r>
          </a:p>
          <a:p>
            <a:pPr lvl="1"/>
            <a:r>
              <a:rPr lang="en-US" dirty="0"/>
              <a:t>Which parts are responsible?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883627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</a:t>
            </a:r>
            <a:r>
              <a:rPr lang="en-US" dirty="0"/>
              <a:t>bject </a:t>
            </a:r>
            <a:r>
              <a:rPr lang="en-US" u="sng" dirty="0"/>
              <a:t>R</a:t>
            </a:r>
            <a:r>
              <a:rPr lang="en-US" dirty="0"/>
              <a:t>elational </a:t>
            </a:r>
            <a:r>
              <a:rPr lang="en-US" u="sng" dirty="0"/>
              <a:t>M</a:t>
            </a:r>
            <a:r>
              <a:rPr lang="en-US" dirty="0"/>
              <a:t>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Layers often have an ORM substructure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Examples: Hibernate, Microsoft Entity Framework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701" y="2438400"/>
            <a:ext cx="6560499" cy="25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31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N-Tier Structure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pPr eaLnBrk="1" hangingPunct="1"/>
            <a:r>
              <a:rPr lang="en-US" dirty="0"/>
              <a:t>So, the three tier MVC has morphed into a five tier V-VM-C-AM-DM</a:t>
            </a:r>
          </a:p>
          <a:p>
            <a:pPr lvl="1" eaLnBrk="1" hangingPunct="1"/>
            <a:r>
              <a:rPr lang="en-US" dirty="0"/>
              <a:t>View – what gets rendered</a:t>
            </a:r>
          </a:p>
          <a:p>
            <a:pPr lvl="1" eaLnBrk="1" hangingPunct="1"/>
            <a:r>
              <a:rPr lang="en-US" dirty="0"/>
              <a:t>View Model – an abstraction of the view</a:t>
            </a:r>
          </a:p>
          <a:p>
            <a:pPr lvl="1" eaLnBrk="1" hangingPunct="1"/>
            <a:r>
              <a:rPr lang="en-US" dirty="0"/>
              <a:t>Controller – routes View events to handlers in the Application Model</a:t>
            </a:r>
          </a:p>
          <a:p>
            <a:pPr lvl="1" eaLnBrk="1" hangingPunct="1"/>
            <a:r>
              <a:rPr lang="en-US" dirty="0"/>
              <a:t>Application Model – classes that model the “business” logic</a:t>
            </a:r>
          </a:p>
          <a:p>
            <a:pPr lvl="1" eaLnBrk="1" hangingPunct="1"/>
            <a:r>
              <a:rPr lang="en-US" dirty="0"/>
              <a:t>Data Model – models data storage tables</a:t>
            </a:r>
          </a:p>
          <a:p>
            <a:pPr lvl="2" eaLnBrk="1" hangingPunct="1"/>
            <a:r>
              <a:rPr lang="en-US" dirty="0"/>
              <a:t>Database, XML file, custom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593189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1676400"/>
            <a:ext cx="6477000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– Multiple Controllers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5105400" cy="41148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1975104"/>
          </a:xfrm>
        </p:spPr>
        <p:txBody>
          <a:bodyPr/>
          <a:lstStyle/>
          <a:p>
            <a:pPr algn="ctr"/>
            <a:r>
              <a:rPr lang="en-US" dirty="0"/>
              <a:t>Layer-Driven Structures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r>
              <a:rPr lang="en-US" dirty="0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615038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Layered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A componentized system is composed of an application with many pluggable component parts.</a:t>
            </a:r>
          </a:p>
          <a:p>
            <a:pPr lvl="1"/>
            <a:r>
              <a:rPr lang="en-US" dirty="0"/>
              <a:t>A component is pluggable if it implements a plug-in interface, published by the application, provides an object factory for activating its internal objects, and is packaged as a dynamic link library (DLL).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>
                <a:hlinkClick r:id="rId2"/>
              </a:rPr>
              <a:t>http://www.ecs.syr.edu/faculty/fawcett/handouts/CSE681/code/Parser/</a:t>
            </a:r>
            <a:r>
              <a:rPr lang="en-US" dirty="0"/>
              <a:t>  almost implements.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1426464"/>
            <a:ext cx="7391400" cy="499021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Hiding Implementation Details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04806"/>
            <a:ext cx="4774615" cy="4224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045464"/>
          </a:xfrm>
        </p:spPr>
        <p:txBody>
          <a:bodyPr/>
          <a:lstStyle/>
          <a:p>
            <a:r>
              <a:rPr lang="en-US" sz="3600" dirty="0"/>
              <a:t>Example Componentized System</a:t>
            </a:r>
            <a:br>
              <a:rPr lang="en-US" sz="3600" dirty="0"/>
            </a:br>
            <a:r>
              <a:rPr lang="en-US" sz="2000" dirty="0"/>
              <a:t>   Separate presentation from application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303" y="1577400"/>
            <a:ext cx="6103393" cy="45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5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Service Layered Structure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pPr eaLnBrk="1" hangingPunct="1"/>
            <a:r>
              <a:rPr lang="en-US" dirty="0"/>
              <a:t>Provides a structure based on:</a:t>
            </a:r>
          </a:p>
          <a:p>
            <a:pPr lvl="1" eaLnBrk="1" hangingPunct="1"/>
            <a:r>
              <a:rPr lang="en-US" dirty="0"/>
              <a:t>System Services – things the user doesn’t think about</a:t>
            </a:r>
          </a:p>
          <a:p>
            <a:pPr lvl="2" eaLnBrk="1" hangingPunct="1"/>
            <a:r>
              <a:rPr lang="en-US" dirty="0"/>
              <a:t>Communication, storage, security, file caching, …</a:t>
            </a:r>
          </a:p>
          <a:p>
            <a:pPr lvl="1" eaLnBrk="1" hangingPunct="1"/>
            <a:r>
              <a:rPr lang="en-US" dirty="0"/>
              <a:t>User Services – things the user manipulates as part of the use of the system</a:t>
            </a:r>
          </a:p>
          <a:p>
            <a:pPr lvl="2" eaLnBrk="1" hangingPunct="1"/>
            <a:r>
              <a:rPr lang="en-US" dirty="0"/>
              <a:t>Input, Display, Check-in/Check-out, …</a:t>
            </a:r>
          </a:p>
          <a:p>
            <a:pPr lvl="1" eaLnBrk="1" hangingPunct="1"/>
            <a:r>
              <a:rPr lang="en-US" dirty="0"/>
              <a:t>Ancillary – Things that are not part of the system mission but are necessary</a:t>
            </a:r>
          </a:p>
          <a:p>
            <a:pPr lvl="2" eaLnBrk="1" hangingPunct="1"/>
            <a:r>
              <a:rPr lang="en-US" dirty="0"/>
              <a:t>Logging, extension hooks, test hooks,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958202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Service oriented systems are simply client server.</a:t>
            </a:r>
          </a:p>
          <a:p>
            <a:pPr lvl="1"/>
            <a:r>
              <a:rPr lang="en-US" dirty="0"/>
              <a:t>Usually the server is implemented with a web service or operating system service.</a:t>
            </a:r>
          </a:p>
          <a:p>
            <a:pPr lvl="2"/>
            <a:r>
              <a:rPr lang="en-US" dirty="0"/>
              <a:t>Web service is a web application that provides an interface for client software to access.</a:t>
            </a:r>
          </a:p>
          <a:p>
            <a:pPr lvl="2"/>
            <a:r>
              <a:rPr lang="en-US" dirty="0"/>
              <a:t>OS service is a system application that provides an interface for requests and an administration interface for setting service startup and shutdown policies.</a:t>
            </a:r>
          </a:p>
          <a:p>
            <a:pPr lvl="1"/>
            <a:r>
              <a:rPr lang="en-US" dirty="0"/>
              <a:t>Windows Communication Foundation (WCF) has extended that model to support hosting in:</a:t>
            </a:r>
          </a:p>
          <a:p>
            <a:pPr lvl="2"/>
            <a:r>
              <a:rPr lang="en-US" dirty="0"/>
              <a:t> desktop application </a:t>
            </a:r>
          </a:p>
          <a:p>
            <a:pPr lvl="2"/>
            <a:r>
              <a:rPr lang="en-US" dirty="0"/>
              <a:t>windows service hosted with Windows Service Control Manager (SCM)</a:t>
            </a:r>
          </a:p>
          <a:p>
            <a:pPr lvl="2"/>
            <a:r>
              <a:rPr lang="en-US" dirty="0"/>
              <a:t>web service hosted by Internet Information Server (IIS).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150403"/>
              </p:ext>
            </p:extLst>
          </p:nvPr>
        </p:nvGraphicFramePr>
        <p:xfrm>
          <a:off x="1524000" y="685800"/>
          <a:ext cx="6248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VISIO" r:id="rId3" imgW="7858440" imgH="6335640" progId="Visio.Drawing.11">
                  <p:embed/>
                </p:oleObj>
              </mc:Choice>
              <mc:Fallback>
                <p:oleObj name="VISIO" r:id="rId3" imgW="7858440" imgH="633564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85800"/>
                        <a:ext cx="6248400" cy="5486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07713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Program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Logical:</a:t>
            </a:r>
          </a:p>
          <a:p>
            <a:pPr lvl="1"/>
            <a:r>
              <a:rPr lang="en-US" dirty="0"/>
              <a:t>Interfaces, classes, and class relationships</a:t>
            </a:r>
          </a:p>
          <a:p>
            <a:r>
              <a:rPr lang="en-US" dirty="0"/>
              <a:t>Package:</a:t>
            </a:r>
          </a:p>
          <a:p>
            <a:pPr lvl="1"/>
            <a:r>
              <a:rPr lang="en-US" dirty="0"/>
              <a:t>Package dependency tree, as shown in OCD package diagrams</a:t>
            </a:r>
          </a:p>
          <a:p>
            <a:pPr lvl="1"/>
            <a:r>
              <a:rPr lang="en-US" dirty="0"/>
              <a:t>Subsystems, e.g., collection of packages separated by interfaces with each focused on specialized processing</a:t>
            </a:r>
          </a:p>
          <a:p>
            <a:pPr lvl="2"/>
            <a:r>
              <a:rPr lang="en-US" dirty="0"/>
              <a:t>For a radar those might be: signal processing, beam forming, data management, operator control, communication.</a:t>
            </a:r>
          </a:p>
          <a:p>
            <a:r>
              <a:rPr lang="en-US" dirty="0"/>
              <a:t>Execution:</a:t>
            </a:r>
          </a:p>
          <a:p>
            <a:pPr lvl="1"/>
            <a:r>
              <a:rPr lang="en-US" dirty="0"/>
              <a:t>Monolithic Program, e.g., an exe</a:t>
            </a:r>
          </a:p>
          <a:p>
            <a:pPr lvl="1"/>
            <a:r>
              <a:rPr lang="en-US" dirty="0"/>
              <a:t>Program with loadable Dynamic Link Libraries (DLLs)</a:t>
            </a:r>
          </a:p>
          <a:p>
            <a:pPr lvl="1"/>
            <a:r>
              <a:rPr lang="en-US" dirty="0"/>
              <a:t>Cooperating processes, e.g., client-server, server federation,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238852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WCF Protocols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WCF supports:</a:t>
            </a:r>
          </a:p>
          <a:p>
            <a:pPr lvl="1"/>
            <a:r>
              <a:rPr lang="en-US" dirty="0"/>
              <a:t>Http – SOAP over Http in clear text - </a:t>
            </a:r>
            <a:r>
              <a:rPr lang="en-US" dirty="0" err="1"/>
              <a:t>BasicHttp</a:t>
            </a:r>
            <a:endParaRPr lang="en-US" dirty="0"/>
          </a:p>
          <a:p>
            <a:pPr lvl="1"/>
            <a:r>
              <a:rPr lang="en-US" dirty="0"/>
              <a:t>Http – SOAP with security extensions – </a:t>
            </a:r>
            <a:r>
              <a:rPr lang="en-US" dirty="0" err="1"/>
              <a:t>WsHttp</a:t>
            </a:r>
            <a:endParaRPr lang="en-US" dirty="0"/>
          </a:p>
          <a:p>
            <a:pPr lvl="1"/>
            <a:r>
              <a:rPr lang="en-US" dirty="0" err="1"/>
              <a:t>NetTcp</a:t>
            </a:r>
            <a:r>
              <a:rPr lang="en-US" dirty="0"/>
              <a:t>, SOAP over TCP</a:t>
            </a:r>
          </a:p>
          <a:p>
            <a:r>
              <a:rPr lang="en-US" dirty="0"/>
              <a:t>SOAP – Simple Object Access Protocol</a:t>
            </a:r>
          </a:p>
          <a:p>
            <a:pPr lvl="1"/>
            <a:r>
              <a:rPr lang="en-US" dirty="0"/>
              <a:t>An XML body for HTTP or TCP messages</a:t>
            </a:r>
          </a:p>
          <a:p>
            <a:pPr lvl="1"/>
            <a:r>
              <a:rPr lang="en-US" dirty="0"/>
              <a:t>Usually contains a message body in XML defined by a Data Contract</a:t>
            </a:r>
          </a:p>
          <a:p>
            <a:r>
              <a:rPr lang="en-US" dirty="0"/>
              <a:t>WCF is a very flexible, relatively easy to use, but heavy weight communication mechanism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5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err="1"/>
              <a:t>RE</a:t>
            </a:r>
            <a:r>
              <a:rPr lang="en-US" sz="3600" dirty="0" err="1"/>
              <a:t>presentational</a:t>
            </a:r>
            <a:r>
              <a:rPr lang="en-US" sz="3600" dirty="0"/>
              <a:t> </a:t>
            </a:r>
            <a:r>
              <a:rPr lang="en-US" sz="3600" u="sng" dirty="0"/>
              <a:t>S</a:t>
            </a:r>
            <a:r>
              <a:rPr lang="en-US" sz="3600" dirty="0"/>
              <a:t>tate </a:t>
            </a:r>
            <a:r>
              <a:rPr lang="en-US" sz="3600" u="sng" dirty="0"/>
              <a:t>T</a:t>
            </a:r>
            <a:r>
              <a:rPr lang="en-US" sz="3600" dirty="0"/>
              <a:t>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REST is a message-passing communication system built on the HTTP protocol, using the Web verbs:</a:t>
            </a:r>
          </a:p>
          <a:p>
            <a:pPr lvl="1"/>
            <a:r>
              <a:rPr lang="en-US" dirty="0"/>
              <a:t>Get – retrieve a resource without changing the state of the server.</a:t>
            </a:r>
          </a:p>
          <a:p>
            <a:pPr lvl="1"/>
            <a:r>
              <a:rPr lang="en-US" dirty="0"/>
              <a:t>Post – send information to the server that may change its state.</a:t>
            </a:r>
          </a:p>
          <a:p>
            <a:pPr lvl="1"/>
            <a:r>
              <a:rPr lang="en-US" dirty="0"/>
              <a:t>Put – place a resource on the server.</a:t>
            </a:r>
          </a:p>
          <a:p>
            <a:pPr lvl="1"/>
            <a:r>
              <a:rPr lang="en-US" dirty="0"/>
              <a:t>Delete – remove a resource from the server.</a:t>
            </a:r>
          </a:p>
          <a:p>
            <a:r>
              <a:rPr lang="en-US" dirty="0"/>
              <a:t>Its encoding is UTF text, not SOAP or some other complex messaging format, but may use encryption, as in HTTPS.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Layer-Driven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459363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19400"/>
            <a:ext cx="7772400" cy="1524000"/>
          </a:xfrm>
        </p:spPr>
        <p:txBody>
          <a:bodyPr/>
          <a:lstStyle/>
          <a:p>
            <a:pPr algn="ctr"/>
            <a:r>
              <a:rPr lang="en-US" dirty="0"/>
              <a:t>Analysis Driven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551836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Driven 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  <a:p>
            <a:pPr lvl="1"/>
            <a:r>
              <a:rPr lang="en-US" dirty="0"/>
              <a:t>Gather working set (inputs needed for analysis)</a:t>
            </a:r>
          </a:p>
          <a:p>
            <a:pPr lvl="1"/>
            <a:r>
              <a:rPr lang="en-US" dirty="0"/>
              <a:t>Execute one or more phases of analysis</a:t>
            </a:r>
          </a:p>
          <a:p>
            <a:pPr lvl="1"/>
            <a:r>
              <a:rPr lang="en-US" dirty="0"/>
              <a:t>filter and interpret resulting data to provide information</a:t>
            </a:r>
          </a:p>
          <a:p>
            <a:pPr lvl="1"/>
            <a:r>
              <a:rPr lang="en-US" dirty="0"/>
              <a:t>Present the analysis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Analysis-Driven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903945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229600" cy="487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05800" cy="914400"/>
          </a:xfrm>
        </p:spPr>
        <p:txBody>
          <a:bodyPr/>
          <a:lstStyle/>
          <a:p>
            <a:r>
              <a:rPr lang="en-US" sz="2800" dirty="0"/>
              <a:t>Package Structure – Analysis Driven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Analysis-Driven Program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52" y="1791000"/>
            <a:ext cx="7354295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73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1" y="1600199"/>
            <a:ext cx="7772400" cy="49165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#1-#4 – Fall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Analysis-Driven Program Structure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81200"/>
            <a:ext cx="6324600" cy="414891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40864"/>
            <a:ext cx="7772400" cy="1697736"/>
          </a:xfrm>
        </p:spPr>
        <p:txBody>
          <a:bodyPr/>
          <a:lstStyle/>
          <a:p>
            <a:pPr algn="ctr"/>
            <a:r>
              <a:rPr lang="en-US" dirty="0"/>
              <a:t>Communication Driven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960144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Communication Driven Structure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users, data, and application logic are distributed across processes and machines communication becomes important: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Peer-to-peer</a:t>
            </a:r>
          </a:p>
          <a:p>
            <a:pPr lvl="1"/>
            <a:r>
              <a:rPr lang="en-US" dirty="0"/>
              <a:t>Communication Middleware</a:t>
            </a:r>
          </a:p>
          <a:p>
            <a:pPr lvl="2"/>
            <a:r>
              <a:rPr lang="en-US" dirty="0"/>
              <a:t>RPC (RMI)</a:t>
            </a:r>
          </a:p>
          <a:p>
            <a:pPr lvl="2"/>
            <a:r>
              <a:rPr lang="en-US" dirty="0"/>
              <a:t>Message-Passing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917065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4929096"/>
          </a:xfrm>
        </p:spPr>
        <p:txBody>
          <a:bodyPr/>
          <a:lstStyle/>
          <a:p>
            <a:r>
              <a:rPr lang="en-US" dirty="0"/>
              <a:t>Suppose that processing a request takes T units of time if requester and provider are in the same process. </a:t>
            </a:r>
          </a:p>
          <a:p>
            <a:r>
              <a:rPr lang="en-US" dirty="0"/>
              <a:t>Executing the same request across processes takes about 10 T units of time.</a:t>
            </a:r>
          </a:p>
          <a:p>
            <a:r>
              <a:rPr lang="en-US" dirty="0"/>
              <a:t>Executing the same request across a network takes about 100 T units of time.</a:t>
            </a:r>
          </a:p>
          <a:p>
            <a:r>
              <a:rPr lang="en-US" dirty="0"/>
              <a:t>Executing the same request across the internet takes about 1000 T units of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09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Server is passive, waits for client requests</a:t>
            </a:r>
          </a:p>
          <a:p>
            <a:pPr lvl="1"/>
            <a:r>
              <a:rPr lang="en-US" dirty="0"/>
              <a:t>Server handles multiple concurrent clients</a:t>
            </a:r>
          </a:p>
          <a:p>
            <a:pPr lvl="1"/>
            <a:r>
              <a:rPr lang="en-US" dirty="0"/>
              <a:t>Without additional structure system may become tightly coupled and difficult to change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Web server and browser clients</a:t>
            </a:r>
          </a:p>
          <a:p>
            <a:pPr lvl="1"/>
            <a:r>
              <a:rPr lang="en-US" dirty="0"/>
              <a:t>Every class that holds a reference to another thread-safe class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3033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831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07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Peers interact, sending and receiving messages from each other.</a:t>
            </a:r>
          </a:p>
          <a:p>
            <a:pPr lvl="1"/>
            <a:r>
              <a:rPr lang="en-US" dirty="0"/>
              <a:t>Peers are sometimes identical.</a:t>
            </a:r>
          </a:p>
          <a:p>
            <a:pPr lvl="1"/>
            <a:r>
              <a:rPr lang="en-US" dirty="0"/>
              <a:t>Many Peer-to-Peer models support central or distributed locater services.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hlinkClick r:id="rId2"/>
              </a:rPr>
              <a:t>http://www.ecs.syr.edu/faculty/fawcett/handouts/</a:t>
            </a:r>
            <a:br>
              <a:rPr lang="en-US" dirty="0">
                <a:hlinkClick r:id="rId2"/>
              </a:rPr>
            </a:br>
            <a:r>
              <a:rPr lang="en-US" dirty="0" err="1">
                <a:hlinkClick r:id="rId2"/>
              </a:rPr>
              <a:t>CoreTechnologies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SocketsAndRemoting</a:t>
            </a:r>
            <a:r>
              <a:rPr lang="en-US" dirty="0">
                <a:hlinkClick r:id="rId2"/>
              </a:rPr>
              <a:t>/code/</a:t>
            </a:r>
            <a:br>
              <a:rPr lang="en-US" dirty="0">
                <a:hlinkClick r:id="rId2"/>
              </a:rPr>
            </a:br>
            <a:r>
              <a:rPr lang="en-US" dirty="0" err="1">
                <a:hlinkClick r:id="rId2"/>
              </a:rPr>
              <a:t>WCF_Fawcett_Examples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WCF_Peer_Comm</a:t>
            </a:r>
            <a:r>
              <a:rPr lang="en-US" dirty="0">
                <a:hlinkClick r:id="rId2"/>
              </a:rPr>
              <a:t>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Bit-Torrent</a:t>
            </a:r>
          </a:p>
          <a:p>
            <a:pPr lvl="1"/>
            <a:r>
              <a:rPr lang="en-US" dirty="0"/>
              <a:t>Napster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981200"/>
            <a:ext cx="7467600" cy="449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295400"/>
          </a:xfrm>
        </p:spPr>
        <p:txBody>
          <a:bodyPr/>
          <a:lstStyle/>
          <a:p>
            <a:r>
              <a:rPr lang="en-US" dirty="0"/>
              <a:t>Peer-To-Peer Asynchronous Message-Passing Structure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762000" y="3962400"/>
            <a:ext cx="3352800" cy="762000"/>
          </a:xfrm>
          <a:prstGeom prst="wedgeRectCallout">
            <a:avLst>
              <a:gd name="adj1" fmla="val 28301"/>
              <a:gd name="adj2" fmla="val 8764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Each Peer is a separate process possibly on separate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226138"/>
            <a:ext cx="5777855" cy="39456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609600"/>
            <a:ext cx="7848600" cy="56546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60" y="838200"/>
            <a:ext cx="7449440" cy="52578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553200" y="3733800"/>
            <a:ext cx="990600" cy="228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  <p:sp>
        <p:nvSpPr>
          <p:cNvPr id="6" name="Oval 5"/>
          <p:cNvSpPr/>
          <p:nvPr/>
        </p:nvSpPr>
        <p:spPr>
          <a:xfrm>
            <a:off x="1143000" y="5105400"/>
            <a:ext cx="990600" cy="228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90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Remote Procedure Call (RPC):</a:t>
            </a:r>
          </a:p>
          <a:p>
            <a:pPr lvl="1"/>
            <a:r>
              <a:rPr lang="en-US" dirty="0"/>
              <a:t>Supports function call semantics between processes and machines.</a:t>
            </a:r>
          </a:p>
          <a:p>
            <a:pPr lvl="1"/>
            <a:r>
              <a:rPr lang="en-US" dirty="0"/>
              <a:t>Sends messages over wire but provides stack frames for client and server to support the function call model.</a:t>
            </a:r>
          </a:p>
          <a:p>
            <a:pPr lvl="1"/>
            <a:r>
              <a:rPr lang="en-US" dirty="0"/>
              <a:t>Examples: COM, CORBA, WCF</a:t>
            </a:r>
          </a:p>
          <a:p>
            <a:pPr lvl="1"/>
            <a:endParaRPr lang="en-US" dirty="0"/>
          </a:p>
          <a:p>
            <a:r>
              <a:rPr lang="en-US" dirty="0"/>
              <a:t>Message Passing:</a:t>
            </a:r>
          </a:p>
          <a:p>
            <a:pPr lvl="1"/>
            <a:r>
              <a:rPr lang="en-US" dirty="0"/>
              <a:t>Sends message with encoded request and/or data</a:t>
            </a:r>
          </a:p>
          <a:p>
            <a:pPr lvl="1"/>
            <a:r>
              <a:rPr lang="en-US" dirty="0"/>
              <a:t>Message contains endpoint information for routing</a:t>
            </a:r>
          </a:p>
          <a:p>
            <a:pPr lvl="1"/>
            <a:r>
              <a:rPr lang="en-US" dirty="0"/>
              <a:t>Directly supports asynchronous processing</a:t>
            </a:r>
          </a:p>
          <a:p>
            <a:pPr lvl="1"/>
            <a:r>
              <a:rPr lang="en-US" dirty="0"/>
              <a:t>Examples: Internet, Web, SMA and OOD projects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 lnSpcReduction="10000"/>
          </a:bodyPr>
          <a:lstStyle/>
          <a:p>
            <a:r>
              <a:rPr lang="en-US" u="sng" dirty="0" err="1"/>
              <a:t>TwoWay</a:t>
            </a:r>
            <a:r>
              <a:rPr lang="en-US" u="sng" dirty="0"/>
              <a:t>:</a:t>
            </a:r>
            <a:br>
              <a:rPr lang="en-US" dirty="0"/>
            </a:br>
            <a:r>
              <a:rPr lang="en-US" dirty="0"/>
              <a:t>Synchronous Request, wait for reply</a:t>
            </a:r>
          </a:p>
          <a:p>
            <a:r>
              <a:rPr lang="en-US" u="sng" dirty="0"/>
              <a:t>Duplex:</a:t>
            </a:r>
            <a:br>
              <a:rPr lang="en-US" dirty="0"/>
            </a:br>
            <a:r>
              <a:rPr lang="en-US" dirty="0"/>
              <a:t>asynchronous request, reply sent as callback</a:t>
            </a:r>
          </a:p>
          <a:p>
            <a:r>
              <a:rPr lang="en-US" u="sng" dirty="0" err="1"/>
              <a:t>OneWay</a:t>
            </a:r>
            <a:r>
              <a:rPr lang="en-US" u="sng" dirty="0"/>
              <a:t>:</a:t>
            </a:r>
            <a:br>
              <a:rPr lang="en-US" dirty="0"/>
            </a:br>
            <a:r>
              <a:rPr lang="en-US" dirty="0"/>
              <a:t>Send Message and forget</a:t>
            </a:r>
          </a:p>
          <a:p>
            <a:pPr lvl="1"/>
            <a:r>
              <a:rPr lang="en-US" dirty="0"/>
              <a:t>Receiver may send result back to requester as a subsequent </a:t>
            </a:r>
            <a:r>
              <a:rPr lang="en-US" dirty="0" err="1"/>
              <a:t>OneWay</a:t>
            </a:r>
            <a:r>
              <a:rPr lang="en-US" dirty="0"/>
              <a:t> message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All of the above are supported by WCF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/>
              <a:t>Push Model</a:t>
            </a:r>
          </a:p>
          <a:p>
            <a:pPr lvl="1"/>
            <a:r>
              <a:rPr lang="en-US" dirty="0"/>
              <a:t>Send information to a remote endpoint via a service call, perhaps via a message: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void </a:t>
            </a:r>
            <a:r>
              <a:rPr lang="en-US" dirty="0" err="1"/>
              <a:t>PostMessage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  <a:p>
            <a:r>
              <a:rPr lang="en-US" dirty="0"/>
              <a:t>Pull Model</a:t>
            </a:r>
          </a:p>
          <a:p>
            <a:pPr lvl="1"/>
            <a:r>
              <a:rPr lang="en-US" dirty="0"/>
              <a:t>Retrieve information from a remote endpoint via a service call, perhaps by a streaming download: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Stream </a:t>
            </a:r>
            <a:r>
              <a:rPr lang="en-US" dirty="0" err="1"/>
              <a:t>downLoad</a:t>
            </a:r>
            <a:r>
              <a:rPr lang="en-US" dirty="0"/>
              <a:t>(string filename);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3450126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56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/>
              <a:t>Pull Service and Caching</a:t>
            </a:r>
          </a:p>
          <a:p>
            <a:pPr lvl="1"/>
            <a:r>
              <a:rPr lang="en-US" dirty="0"/>
              <a:t>A Software Repository could expose a WCF service that provides information about its package contents including dependencies.</a:t>
            </a:r>
          </a:p>
          <a:p>
            <a:pPr lvl="1"/>
            <a:r>
              <a:rPr lang="en-US" dirty="0"/>
              <a:t>That allows a client, for example, to pull from the Repository all files in a package dependency list that are not already in its file cache.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899979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19400"/>
            <a:ext cx="7772400" cy="1524000"/>
          </a:xfrm>
        </p:spPr>
        <p:txBody>
          <a:bodyPr/>
          <a:lstStyle/>
          <a:p>
            <a:pPr algn="ctr"/>
            <a:r>
              <a:rPr lang="en-US" dirty="0"/>
              <a:t>Thread &amp; Event Driven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1293038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229600" cy="914400"/>
          </a:xfrm>
        </p:spPr>
        <p:txBody>
          <a:bodyPr/>
          <a:lstStyle/>
          <a:p>
            <a:r>
              <a:rPr lang="en-US" dirty="0"/>
              <a:t>Structure: Publish &amp; 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Many to many connection of Publishers and Subscribers.</a:t>
            </a:r>
          </a:p>
          <a:p>
            <a:pPr lvl="1"/>
            <a:r>
              <a:rPr lang="en-US" dirty="0"/>
              <a:t>Each subscriber registers for notifications with a specific interface.</a:t>
            </a:r>
          </a:p>
          <a:p>
            <a:pPr lvl="1"/>
            <a:r>
              <a:rPr lang="en-US" dirty="0"/>
              <a:t>Publishers send notifications to all enrolled subscribers when a publisher event occurs.</a:t>
            </a:r>
          </a:p>
          <a:p>
            <a:pPr lvl="1"/>
            <a:r>
              <a:rPr lang="en-US" dirty="0"/>
              <a:t>Publishers can support multiple events.</a:t>
            </a:r>
          </a:p>
          <a:p>
            <a:pPr lvl="1"/>
            <a:r>
              <a:rPr lang="en-US" dirty="0"/>
              <a:t>Publishers don’t need to know anything about the subscriber.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Event-Driven Program Structure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685800"/>
            <a:ext cx="7696200" cy="5715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Event-Driven Program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143000"/>
            <a:ext cx="6855275" cy="4846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Driven</a:t>
            </a:r>
          </a:p>
          <a:p>
            <a:pPr lvl="1"/>
            <a:r>
              <a:rPr lang="en-US" dirty="0"/>
              <a:t>Client server</a:t>
            </a:r>
          </a:p>
          <a:p>
            <a:pPr lvl="1"/>
            <a:r>
              <a:rPr lang="en-US" dirty="0"/>
              <a:t>Three tier</a:t>
            </a:r>
          </a:p>
          <a:p>
            <a:pPr lvl="1"/>
            <a:r>
              <a:rPr lang="en-US" dirty="0"/>
              <a:t>Model-View-Controller</a:t>
            </a:r>
          </a:p>
          <a:p>
            <a:r>
              <a:rPr lang="en-US" dirty="0"/>
              <a:t>Layered Structure Driven</a:t>
            </a:r>
          </a:p>
          <a:p>
            <a:pPr lvl="1"/>
            <a:r>
              <a:rPr lang="en-US" dirty="0"/>
              <a:t>Components</a:t>
            </a:r>
          </a:p>
          <a:p>
            <a:pPr lvl="1"/>
            <a:r>
              <a:rPr lang="en-US" dirty="0"/>
              <a:t>Services</a:t>
            </a:r>
          </a:p>
          <a:p>
            <a:r>
              <a:rPr lang="en-US" dirty="0"/>
              <a:t>Analysis Driven</a:t>
            </a:r>
          </a:p>
          <a:p>
            <a:pPr lvl="1"/>
            <a:r>
              <a:rPr lang="en-US" dirty="0"/>
              <a:t>One pass</a:t>
            </a:r>
          </a:p>
          <a:p>
            <a:pPr lvl="1"/>
            <a:r>
              <a:rPr lang="en-US" dirty="0"/>
              <a:t>Two passes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Communication Driven</a:t>
            </a:r>
          </a:p>
          <a:p>
            <a:pPr lvl="1"/>
            <a:r>
              <a:rPr lang="en-US" dirty="0"/>
              <a:t>Client Server</a:t>
            </a:r>
          </a:p>
          <a:p>
            <a:pPr lvl="1"/>
            <a:r>
              <a:rPr lang="en-US" dirty="0"/>
              <a:t>Peer-to-peer</a:t>
            </a:r>
          </a:p>
          <a:p>
            <a:pPr lvl="1"/>
            <a:r>
              <a:rPr lang="en-US" dirty="0"/>
              <a:t>Middleware</a:t>
            </a:r>
          </a:p>
          <a:p>
            <a:r>
              <a:rPr lang="en-US" dirty="0"/>
              <a:t>Thread &amp; Event Driven</a:t>
            </a:r>
          </a:p>
          <a:p>
            <a:pPr lvl="1"/>
            <a:r>
              <a:rPr lang="en-US" dirty="0"/>
              <a:t>Single Threaded Apartment (STA)</a:t>
            </a:r>
          </a:p>
          <a:p>
            <a:pPr lvl="1"/>
            <a:r>
              <a:rPr lang="en-US" dirty="0"/>
              <a:t>Parallel execution</a:t>
            </a:r>
          </a:p>
          <a:p>
            <a:pPr lvl="1"/>
            <a:r>
              <a:rPr lang="en-US" dirty="0"/>
              <a:t>Pipeline execution</a:t>
            </a:r>
          </a:p>
          <a:p>
            <a:r>
              <a:rPr lang="en-US" dirty="0"/>
              <a:t>Enterprise Computing</a:t>
            </a:r>
          </a:p>
          <a:p>
            <a:pPr lvl="1"/>
            <a:r>
              <a:rPr lang="en-US" dirty="0"/>
              <a:t>Federated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735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Threading Driven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program structures are a consequence of specific threading models</a:t>
            </a:r>
          </a:p>
          <a:p>
            <a:pPr lvl="1"/>
            <a:r>
              <a:rPr lang="en-US" dirty="0"/>
              <a:t>Event-driven and Single Threaded Apartment (STA)</a:t>
            </a:r>
          </a:p>
          <a:p>
            <a:pPr lvl="1"/>
            <a:r>
              <a:rPr lang="en-US" dirty="0"/>
              <a:t>Parallel execution </a:t>
            </a:r>
          </a:p>
          <a:p>
            <a:pPr lvl="1"/>
            <a:r>
              <a:rPr lang="en-US" dirty="0"/>
              <a:t>Pipelined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9782858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Event-Driven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Events from multiple concurrent sources generate messages which are </a:t>
            </a:r>
            <a:r>
              <a:rPr lang="en-US" dirty="0" err="1"/>
              <a:t>enqueued</a:t>
            </a:r>
            <a:r>
              <a:rPr lang="en-US" dirty="0"/>
              <a:t>, and typically are processed by a single handling thread.</a:t>
            </a:r>
          </a:p>
          <a:p>
            <a:pPr lvl="1"/>
            <a:r>
              <a:rPr lang="en-US" dirty="0"/>
              <a:t>Messages are dispatched to event-handlers for processing.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Windows processing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7620000" cy="419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0328"/>
            <a:ext cx="7315200" cy="389834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Threaded Apartment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31560"/>
          </a:xfrm>
        </p:spPr>
        <p:txBody>
          <a:bodyPr>
            <a:normAutofit/>
          </a:bodyPr>
          <a:lstStyle/>
          <a:p>
            <a:r>
              <a:rPr lang="en-US" sz="2800" dirty="0"/>
              <a:t>Graphical User Interfaces all use the STA model.</a:t>
            </a:r>
          </a:p>
          <a:p>
            <a:pPr lvl="1"/>
            <a:r>
              <a:rPr lang="en-US" sz="2400" dirty="0"/>
              <a:t>Possibly concurrent clients send messages to the GUI’s message queue.</a:t>
            </a:r>
          </a:p>
          <a:p>
            <a:pPr lvl="1"/>
            <a:r>
              <a:rPr lang="en-US" sz="2400" dirty="0"/>
              <a:t>All messages are retrieved by a single thread, the one that created the window.</a:t>
            </a:r>
          </a:p>
          <a:p>
            <a:pPr lvl="1"/>
            <a:r>
              <a:rPr lang="en-US" sz="2400" dirty="0"/>
              <a:t>Child threads, often used to execute tasks for the GUI, are not allowed to directly interact with the window.</a:t>
            </a:r>
          </a:p>
          <a:p>
            <a:pPr lvl="1"/>
            <a:r>
              <a:rPr lang="en-US" sz="2400" dirty="0"/>
              <a:t>Instead they must send or post messages to the window’s message queue.</a:t>
            </a:r>
          </a:p>
          <a:p>
            <a:pPr lvl="1"/>
            <a:r>
              <a:rPr lang="en-US" sz="2400" dirty="0"/>
              <a:t>This is often done with </a:t>
            </a:r>
            <a:r>
              <a:rPr lang="en-US" sz="2400" dirty="0" err="1"/>
              <a:t>Form.Invoke</a:t>
            </a:r>
            <a:r>
              <a:rPr lang="en-US" sz="2400" dirty="0"/>
              <a:t> or </a:t>
            </a:r>
            <a:r>
              <a:rPr lang="en-US" sz="2400" dirty="0" err="1"/>
              <a:t>Dispatcher.Invoke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Often concurrent programs provide </a:t>
            </a:r>
            <a:r>
              <a:rPr lang="en-US" dirty="0" err="1"/>
              <a:t>enqueued</a:t>
            </a:r>
            <a:r>
              <a:rPr lang="en-US" dirty="0"/>
              <a:t> task requests. </a:t>
            </a:r>
          </a:p>
          <a:p>
            <a:pPr lvl="1"/>
            <a:r>
              <a:rPr lang="en-US" dirty="0"/>
              <a:t>Threads, perhaps from a thread pool, are dispatched to handle each task.</a:t>
            </a:r>
          </a:p>
          <a:p>
            <a:pPr lvl="1"/>
            <a:r>
              <a:rPr lang="en-US" dirty="0"/>
              <a:t>Tasks must be independent in order to fully realize the benefits of concurrency.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Concurrent execution of dependency analysis tasks.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Thread-Driven Program Structure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1962"/>
            <a:ext cx="8153400" cy="586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Thread-Driven Program Structure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47" y="762000"/>
            <a:ext cx="746155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54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Composed of cells.</a:t>
            </a:r>
          </a:p>
          <a:p>
            <a:pPr lvl="1"/>
            <a:r>
              <a:rPr lang="en-US" dirty="0"/>
              <a:t>Each cell has a message queue and a child thread that processes messages.</a:t>
            </a:r>
          </a:p>
          <a:p>
            <a:pPr lvl="1"/>
            <a:r>
              <a:rPr lang="en-US" dirty="0"/>
              <a:t>Result messages may be sent on to another cell.</a:t>
            </a:r>
          </a:p>
          <a:p>
            <a:pPr lvl="1"/>
            <a:r>
              <a:rPr lang="en-US" dirty="0"/>
              <a:t>Each cell type is defined by the way it overrides a virtual message processing function.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Project #4, CSE687 – OOD, Spring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Thread-Driven Program Structure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838200"/>
            <a:ext cx="7924800" cy="525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25" y="1209675"/>
            <a:ext cx="73977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Thread-Driven Program Structure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848600" cy="586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847725"/>
            <a:ext cx="70802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Thread-Driven Program Structure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Pipe-lined Cell Communicators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Vault (Project #4 – Fall 2013)</a:t>
            </a:r>
          </a:p>
          <a:p>
            <a:pPr lvl="1"/>
            <a:r>
              <a:rPr lang="en-US" dirty="0"/>
              <a:t>Uses pipe-lined cells as communicators</a:t>
            </a:r>
          </a:p>
          <a:p>
            <a:pPr lvl="1"/>
            <a:r>
              <a:rPr lang="en-US" dirty="0"/>
              <a:t>Mediator (dispatcher) controls routing of messages</a:t>
            </a:r>
          </a:p>
          <a:p>
            <a:pPr lvl="1"/>
            <a:r>
              <a:rPr lang="en-US" dirty="0"/>
              <a:t>Each cell has capability to send and receive messages</a:t>
            </a:r>
          </a:p>
          <a:p>
            <a:pPr lvl="1"/>
            <a:r>
              <a:rPr lang="en-US" dirty="0"/>
              <a:t>Makes very flexible configuration of client and server capabilities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83282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1975104"/>
          </a:xfrm>
        </p:spPr>
        <p:txBody>
          <a:bodyPr/>
          <a:lstStyle/>
          <a:p>
            <a:pPr algn="ctr"/>
            <a:r>
              <a:rPr lang="en-US" dirty="0"/>
              <a:t>Data Driven Structures</a:t>
            </a:r>
          </a:p>
        </p:txBody>
      </p:sp>
    </p:spTree>
    <p:extLst>
      <p:ext uri="{BB962C8B-B14F-4D97-AF65-F5344CB8AC3E}">
        <p14:creationId xmlns:p14="http://schemas.microsoft.com/office/powerpoint/2010/main" val="22635447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609599"/>
            <a:ext cx="7620000" cy="58070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Thread and Event-Driven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9983771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71800"/>
            <a:ext cx="7772400" cy="914400"/>
          </a:xfrm>
        </p:spPr>
        <p:txBody>
          <a:bodyPr/>
          <a:lstStyle/>
          <a:p>
            <a:pPr algn="ctr"/>
            <a:r>
              <a:rPr lang="en-US" dirty="0"/>
              <a:t>Enterprise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7296632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Enterprise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Enterprise Applications are usually constructed as a federation of lower level systems and subsystems.</a:t>
            </a:r>
          </a:p>
          <a:p>
            <a:pPr lvl="1"/>
            <a:r>
              <a:rPr lang="en-US" dirty="0"/>
              <a:t>The federation is glued together with network based middleware, or more commonly now, with web services.</a:t>
            </a:r>
          </a:p>
          <a:p>
            <a:r>
              <a:rPr lang="en-US" dirty="0"/>
              <a:t>Example: PeopleSoft, used by S.U.</a:t>
            </a:r>
          </a:p>
          <a:p>
            <a:pPr lvl="1"/>
            <a:r>
              <a:rPr lang="en-US" dirty="0"/>
              <a:t>Payroll and accounting</a:t>
            </a:r>
          </a:p>
          <a:p>
            <a:pPr lvl="1"/>
            <a:r>
              <a:rPr lang="en-US" dirty="0"/>
              <a:t>Academic planning and record keeping</a:t>
            </a:r>
          </a:p>
          <a:p>
            <a:pPr lvl="1"/>
            <a:r>
              <a:rPr lang="en-US" dirty="0"/>
              <a:t>Employee services</a:t>
            </a:r>
          </a:p>
          <a:p>
            <a:pPr lvl="1"/>
            <a:r>
              <a:rPr lang="en-US" dirty="0"/>
              <a:t>A variety of web applications, like </a:t>
            </a:r>
            <a:r>
              <a:rPr lang="en-US" dirty="0" err="1"/>
              <a:t>mySlice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Enterprise App: Project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Federation of tools supporting Software Development</a:t>
            </a:r>
          </a:p>
          <a:p>
            <a:pPr lvl="1"/>
            <a:r>
              <a:rPr lang="en-US" dirty="0"/>
              <a:t>Open source tools with integrating wrappers:</a:t>
            </a:r>
          </a:p>
          <a:p>
            <a:pPr lvl="2"/>
            <a:r>
              <a:rPr lang="en-US" dirty="0"/>
              <a:t>CVS – configuration </a:t>
            </a:r>
            <a:r>
              <a:rPr lang="en-US" dirty="0" err="1"/>
              <a:t>managment</a:t>
            </a:r>
            <a:endParaRPr lang="en-US" dirty="0"/>
          </a:p>
          <a:p>
            <a:pPr lvl="2"/>
            <a:r>
              <a:rPr lang="en-US" dirty="0" err="1"/>
              <a:t>Nant</a:t>
            </a:r>
            <a:r>
              <a:rPr lang="en-US" dirty="0"/>
              <a:t> – </a:t>
            </a:r>
            <a:r>
              <a:rPr lang="en-US" dirty="0" err="1"/>
              <a:t>sofware</a:t>
            </a:r>
            <a:r>
              <a:rPr lang="en-US" dirty="0"/>
              <a:t> builds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Nunit</a:t>
            </a:r>
            <a:r>
              <a:rPr lang="en-US" dirty="0"/>
              <a:t> – software testing</a:t>
            </a:r>
          </a:p>
          <a:p>
            <a:pPr lvl="1"/>
            <a:r>
              <a:rPr lang="en-US" dirty="0"/>
              <a:t>Newly developed and legacy tools:</a:t>
            </a:r>
          </a:p>
          <a:p>
            <a:pPr lvl="2"/>
            <a:r>
              <a:rPr lang="en-US" dirty="0"/>
              <a:t>Bug tracker, change tracker, project scheduler</a:t>
            </a:r>
          </a:p>
          <a:p>
            <a:r>
              <a:rPr lang="en-US" dirty="0">
                <a:hlinkClick r:id="rId2"/>
              </a:rPr>
              <a:t>http://www.ecs.syr.edu/faculty/fawcett/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handouts/</a:t>
            </a:r>
            <a:r>
              <a:rPr lang="en-US" dirty="0" err="1">
                <a:hlinkClick r:id="rId2"/>
              </a:rPr>
              <a:t>webpages</a:t>
            </a:r>
            <a:r>
              <a:rPr lang="en-US" dirty="0">
                <a:hlinkClick r:id="rId2"/>
              </a:rPr>
              <a:t>/ProjectCenter.htm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81000"/>
            <a:ext cx="7162800" cy="6172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553" y="827088"/>
            <a:ext cx="4673293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Federated Systems often are based on one of two design patterns:</a:t>
            </a:r>
          </a:p>
          <a:p>
            <a:pPr lvl="1"/>
            <a:r>
              <a:rPr lang="en-US" b="1" i="1" dirty="0"/>
              <a:t>Façade</a:t>
            </a:r>
            <a:r>
              <a:rPr lang="en-US" dirty="0"/>
              <a:t> provides an integrating interface that  consolidates a, possibly large, set of system interfaces into a single application interface in an attempt to make the system easier to use than working directly with its individual parts.</a:t>
            </a:r>
          </a:p>
          <a:p>
            <a:pPr lvl="1"/>
            <a:r>
              <a:rPr lang="en-US" b="1" i="1" dirty="0"/>
              <a:t>Mediator</a:t>
            </a:r>
            <a:r>
              <a:rPr lang="en-US" dirty="0"/>
              <a:t> serves as a communication hub so that all the various subsystems need know only one interface, that of the mediator.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Collaboration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that focuses on sharing of processes and products among peers with a common set of goals.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Primary focus is organizing and maintaining some complex, usually evolving, state: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Software development baseline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Set of work plans and schedules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Documentation and model of obligations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Communication of events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Collab</a:t>
            </a:r>
            <a:r>
              <a:rPr lang="en-US" dirty="0"/>
              <a:t> – CSE784, Fall 2007, </a:t>
            </a:r>
            <a:r>
              <a:rPr lang="en-US" dirty="0">
                <a:hlinkClick r:id="rId2"/>
              </a:rPr>
              <a:t>http://www.ecs.syr.edu/faculty/fawcett/handouts/webpages/CServ.htm</a:t>
            </a:r>
            <a:endParaRPr lang="en-US" dirty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3092379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Example Collaboration System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orbel" panose="020B0503020204020204" pitchFamily="34" charset="0"/>
            </a:endParaRP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10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Enterprise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23057967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914400"/>
          </a:xfrm>
        </p:spPr>
        <p:txBody>
          <a:bodyPr/>
          <a:lstStyle/>
          <a:p>
            <a:pPr algn="ctr"/>
            <a:r>
              <a:rPr lang="en-US" dirty="0"/>
              <a:t>Other System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8901333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Agent-Based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uses Software Agents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Semi-autonomous, mobile, task oriented software entities.  Crawl web, or network, or data structure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be scheduled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Provide scriptable user specific services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Collect information from a large set of data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Perform analyses on changing baseline and report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Conduct specific tests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Make narrowly specified modifications to baseline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CSE681 Project #5, summer 2009, </a:t>
            </a:r>
            <a:r>
              <a:rPr lang="en-US" dirty="0">
                <a:hlinkClick r:id="rId2"/>
              </a:rPr>
              <a:t>http://www.ecs.syr.edu/faculty/fawcett/handouts/CSE681/Projects/Pr5Su09.doc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165250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 Data Driven Structures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program structures are driven by the presentation and management of data: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r>
              <a:rPr lang="en-US" dirty="0"/>
              <a:t>Three-Tier</a:t>
            </a:r>
          </a:p>
          <a:p>
            <a:pPr lvl="1"/>
            <a:r>
              <a:rPr lang="en-US" dirty="0"/>
              <a:t>Model-View-Controller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8369774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Master’s Thesis Research Examples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following are all based on Software Matrix structure – Autonomous cells often  used with mediator</a:t>
            </a:r>
          </a:p>
          <a:p>
            <a:pPr lvl="1" eaLnBrk="1" hangingPunct="1"/>
            <a:r>
              <a:rPr lang="en-US"/>
              <a:t>Software Matrix – Gosh, 2004</a:t>
            </a:r>
          </a:p>
          <a:p>
            <a:pPr lvl="1" eaLnBrk="1" hangingPunct="1"/>
            <a:r>
              <a:rPr lang="en-US"/>
              <a:t>Self Healing Systems – Anirudha, 2005</a:t>
            </a:r>
          </a:p>
          <a:p>
            <a:pPr lvl="1" eaLnBrk="1" hangingPunct="1"/>
            <a:r>
              <a:rPr lang="en-US"/>
              <a:t>Cross Platform Development – Appadurai, 2007</a:t>
            </a:r>
          </a:p>
          <a:p>
            <a:pPr lvl="1" eaLnBrk="1" hangingPunct="1"/>
            <a:r>
              <a:rPr lang="en-US"/>
              <a:t>Model-Driven Development – Patel, 2007</a:t>
            </a:r>
          </a:p>
          <a:p>
            <a:pPr eaLnBrk="1" hangingPunct="1"/>
            <a:r>
              <a:rPr lang="en-US">
                <a:hlinkClick r:id="rId2"/>
              </a:rPr>
              <a:t>http://www.ecs.syr.edu/faculty/fawcett/handouts/webpages/research.htm</a:t>
            </a:r>
            <a:endParaRPr lang="en-US"/>
          </a:p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7338354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TeraScale</a:t>
            </a:r>
            <a:r>
              <a:rPr lang="en-US" dirty="0"/>
              <a:t> computing:</a:t>
            </a:r>
          </a:p>
          <a:p>
            <a:pPr lvl="1"/>
            <a:r>
              <a:rPr lang="en-US" dirty="0"/>
              <a:t>Buzzword defined by Intel to describe parallel execution on a many core processor.</a:t>
            </a:r>
          </a:p>
          <a:p>
            <a:pPr lvl="2"/>
            <a:r>
              <a:rPr lang="en-US" dirty="0"/>
              <a:t>Expectations are chips with scores of processors</a:t>
            </a:r>
          </a:p>
          <a:p>
            <a:r>
              <a:rPr lang="en-US" dirty="0"/>
              <a:t>Cloud Computing</a:t>
            </a:r>
          </a:p>
          <a:p>
            <a:pPr lvl="1"/>
            <a:r>
              <a:rPr lang="en-US" dirty="0"/>
              <a:t>Term adopted by many to describe remote execution and storage of applications defined locally.  The cloud provides a stable endpoint that may map onto any one of a large set of computing resources.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Microsoft’s Azure platform</a:t>
            </a:r>
          </a:p>
          <a:p>
            <a:pPr lvl="2"/>
            <a:r>
              <a:rPr lang="en-US" dirty="0"/>
              <a:t>Amazon Web Services</a:t>
            </a:r>
          </a:p>
          <a:p>
            <a:pPr lvl="2"/>
            <a:r>
              <a:rPr lang="en-US" dirty="0"/>
              <a:t>Google Cloud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 Projects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Project #2 – Fall 2015</a:t>
            </a:r>
          </a:p>
          <a:p>
            <a:pPr lvl="1"/>
            <a:r>
              <a:rPr lang="en-US" dirty="0" err="1"/>
              <a:t>NoSql</a:t>
            </a:r>
            <a:r>
              <a:rPr lang="en-US" dirty="0"/>
              <a:t> Database</a:t>
            </a:r>
          </a:p>
          <a:p>
            <a:pPr lvl="2"/>
            <a:r>
              <a:rPr lang="en-US" dirty="0"/>
              <a:t>Key/Value store</a:t>
            </a:r>
          </a:p>
          <a:p>
            <a:pPr lvl="2"/>
            <a:r>
              <a:rPr lang="en-US" dirty="0"/>
              <a:t>Provides cloning, persistence, querying, views</a:t>
            </a:r>
          </a:p>
          <a:p>
            <a:r>
              <a:rPr lang="en-US" dirty="0"/>
              <a:t>Project #4 – Fall 2015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Focus on </a:t>
            </a:r>
            <a:r>
              <a:rPr lang="en-US" dirty="0" err="1"/>
              <a:t>NoSqlDb</a:t>
            </a:r>
            <a:r>
              <a:rPr lang="en-US" dirty="0"/>
              <a:t> performance testing	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may use DLLs for significant processing</a:t>
            </a:r>
          </a:p>
          <a:p>
            <a:r>
              <a:rPr lang="en-US" dirty="0"/>
              <a:t>Project #5 – Fall 2015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data service layer</a:t>
            </a:r>
          </a:p>
          <a:p>
            <a:pPr lvl="2"/>
            <a:r>
              <a:rPr lang="en-US" dirty="0"/>
              <a:t>May have a dedicated virtual server with child services on each of the Federation servers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0909579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 Projects – Before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Project #2 – Fall 2013</a:t>
            </a:r>
          </a:p>
          <a:p>
            <a:pPr lvl="1"/>
            <a:r>
              <a:rPr lang="en-US" dirty="0"/>
              <a:t>Cooperating monolithic processes</a:t>
            </a:r>
          </a:p>
          <a:p>
            <a:pPr lvl="2"/>
            <a:r>
              <a:rPr lang="en-US" dirty="0"/>
              <a:t>Composite Text analyzer</a:t>
            </a:r>
          </a:p>
          <a:p>
            <a:pPr lvl="2"/>
            <a:r>
              <a:rPr lang="en-US" dirty="0"/>
              <a:t>Metadata generator</a:t>
            </a:r>
          </a:p>
          <a:p>
            <a:r>
              <a:rPr lang="en-US" dirty="0"/>
              <a:t>Project #4 – Fall 2014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use DLLs for significant processing</a:t>
            </a:r>
          </a:p>
          <a:p>
            <a:r>
              <a:rPr lang="en-US" dirty="0"/>
              <a:t>Project #5 – Fall 2013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Software Repository server</a:t>
            </a:r>
          </a:p>
          <a:p>
            <a:pPr lvl="2"/>
            <a:r>
              <a:rPr lang="en-US" dirty="0"/>
              <a:t>May wish to use virtual servers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9572172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73509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Server is passive, waits for client requests</a:t>
            </a:r>
          </a:p>
          <a:p>
            <a:pPr lvl="1"/>
            <a:r>
              <a:rPr lang="en-US" dirty="0"/>
              <a:t>Server contains data shared among its clients</a:t>
            </a:r>
          </a:p>
          <a:p>
            <a:pPr lvl="1"/>
            <a:r>
              <a:rPr lang="en-US" dirty="0"/>
              <a:t>Server handles multiple concurrent clients</a:t>
            </a:r>
          </a:p>
          <a:p>
            <a:pPr lvl="1"/>
            <a:r>
              <a:rPr lang="en-US" dirty="0"/>
              <a:t>Without additional structure system may become tightly coupled and difficult to change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Web server and browser clients</a:t>
            </a:r>
          </a:p>
          <a:p>
            <a:pPr marL="454914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7" y="533400"/>
            <a:ext cx="813488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Data-Driven Program Structure</a:t>
            </a:r>
          </a:p>
        </p:txBody>
      </p:sp>
    </p:spTree>
    <p:extLst>
      <p:ext uri="{BB962C8B-B14F-4D97-AF65-F5344CB8AC3E}">
        <p14:creationId xmlns:p14="http://schemas.microsoft.com/office/powerpoint/2010/main" val="3985830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8594</TotalTime>
  <Words>2721</Words>
  <Application>Microsoft Office PowerPoint</Application>
  <PresentationFormat>On-screen Show (4:3)</PresentationFormat>
  <Paragraphs>527</Paragraphs>
  <Slides>74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VISIO</vt:lpstr>
      <vt:lpstr>Program Structure</vt:lpstr>
      <vt:lpstr>What is Program Structure?</vt:lpstr>
      <vt:lpstr>What is Program Structure?</vt:lpstr>
      <vt:lpstr>PowerPoint Presentation</vt:lpstr>
      <vt:lpstr>Program Structure Contents</vt:lpstr>
      <vt:lpstr>Data Driven Structures</vt:lpstr>
      <vt:lpstr> Data Driven Structures</vt:lpstr>
      <vt:lpstr>Structure: Client-Server</vt:lpstr>
      <vt:lpstr>PowerPoint Presentation</vt:lpstr>
      <vt:lpstr>PowerPoint Presentation</vt:lpstr>
      <vt:lpstr>PowerPoint Presentation</vt:lpstr>
      <vt:lpstr>Sharing Data</vt:lpstr>
      <vt:lpstr>Separation of Concerns</vt:lpstr>
      <vt:lpstr>Structure: Three-Tier</vt:lpstr>
      <vt:lpstr>Model-View-Controller</vt:lpstr>
      <vt:lpstr>Basic MVC Structure</vt:lpstr>
      <vt:lpstr>MVC – With View &amp;       Application Models</vt:lpstr>
      <vt:lpstr>View – View Model</vt:lpstr>
      <vt:lpstr>Application vs. Data Models</vt:lpstr>
      <vt:lpstr>Object Relational Mapping</vt:lpstr>
      <vt:lpstr>N-Tier Structure</vt:lpstr>
      <vt:lpstr>MVC – Multiple Controllers</vt:lpstr>
      <vt:lpstr>Layer-Driven Structures</vt:lpstr>
      <vt:lpstr>Component Layered Structure</vt:lpstr>
      <vt:lpstr>Hiding Implementation Details</vt:lpstr>
      <vt:lpstr>Example Componentized System    Separate presentation from application logic</vt:lpstr>
      <vt:lpstr>Service Layered Structure</vt:lpstr>
      <vt:lpstr>Distributed Services</vt:lpstr>
      <vt:lpstr>PowerPoint Presentation</vt:lpstr>
      <vt:lpstr>WCF Protocols</vt:lpstr>
      <vt:lpstr>REpresentational State Transfer</vt:lpstr>
      <vt:lpstr>Analysis Driven Structure</vt:lpstr>
      <vt:lpstr>Analysis Driven Structure</vt:lpstr>
      <vt:lpstr>Package Structure – Analysis Driven</vt:lpstr>
      <vt:lpstr>Projects #1-#4 – Fall 2014</vt:lpstr>
      <vt:lpstr>Communication Driven Structure</vt:lpstr>
      <vt:lpstr> Communication Driven Structure</vt:lpstr>
      <vt:lpstr>Performance</vt:lpstr>
      <vt:lpstr>Structure: Client-Server</vt:lpstr>
      <vt:lpstr>Structure: Peer-To-Peer</vt:lpstr>
      <vt:lpstr>Peer-To-Peer Asynchronous Message-Passing Structure</vt:lpstr>
      <vt:lpstr>PowerPoint Presentation</vt:lpstr>
      <vt:lpstr>Communication Types</vt:lpstr>
      <vt:lpstr>Communication Patterns</vt:lpstr>
      <vt:lpstr>Communication Style</vt:lpstr>
      <vt:lpstr>Communication Style</vt:lpstr>
      <vt:lpstr>Thread &amp; Event Driven Structure</vt:lpstr>
      <vt:lpstr>Structure: Publish &amp; Subscribe</vt:lpstr>
      <vt:lpstr>PowerPoint Presentation</vt:lpstr>
      <vt:lpstr> Threading Driven Structure</vt:lpstr>
      <vt:lpstr>Structure: Event-Driven</vt:lpstr>
      <vt:lpstr>Event-Driven</vt:lpstr>
      <vt:lpstr>Single Threaded Apartment</vt:lpstr>
      <vt:lpstr>Parallel Execution</vt:lpstr>
      <vt:lpstr>PowerPoint Presentation</vt:lpstr>
      <vt:lpstr>Pipeline Execution</vt:lpstr>
      <vt:lpstr>PowerPoint Presentation</vt:lpstr>
      <vt:lpstr>PowerPoint Presentation</vt:lpstr>
      <vt:lpstr>Pipe-lined Cell Communicators</vt:lpstr>
      <vt:lpstr>PowerPoint Presentation</vt:lpstr>
      <vt:lpstr>Enterprise Computing</vt:lpstr>
      <vt:lpstr> Enterprise Computing</vt:lpstr>
      <vt:lpstr>Enterprise App: Project Center</vt:lpstr>
      <vt:lpstr>PowerPoint Presentation</vt:lpstr>
      <vt:lpstr>Federation Structure</vt:lpstr>
      <vt:lpstr>Collaboration System</vt:lpstr>
      <vt:lpstr>Example Collaboration System</vt:lpstr>
      <vt:lpstr>Other System Structures</vt:lpstr>
      <vt:lpstr>Agent-Based</vt:lpstr>
      <vt:lpstr>Master’s Thesis Research Examples</vt:lpstr>
      <vt:lpstr>Other Structures </vt:lpstr>
      <vt:lpstr>SMA Projects - 2015</vt:lpstr>
      <vt:lpstr>SMA Projects – Before 2015</vt:lpstr>
      <vt:lpstr>The End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Structure</dc:title>
  <dc:creator>Jim Fawcett</dc:creator>
  <cp:lastModifiedBy>James Fawcett</cp:lastModifiedBy>
  <cp:revision>768</cp:revision>
  <cp:lastPrinted>2015-10-18T21:22:08Z</cp:lastPrinted>
  <dcterms:created xsi:type="dcterms:W3CDTF">2010-08-22T20:50:03Z</dcterms:created>
  <dcterms:modified xsi:type="dcterms:W3CDTF">2016-10-06T21:20:20Z</dcterms:modified>
</cp:coreProperties>
</file>