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87"/>
  </p:notesMasterIdLst>
  <p:sldIdLst>
    <p:sldId id="273" r:id="rId3"/>
    <p:sldId id="274" r:id="rId4"/>
    <p:sldId id="272" r:id="rId5"/>
    <p:sldId id="271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2" r:id="rId14"/>
    <p:sldId id="284" r:id="rId15"/>
    <p:sldId id="285" r:id="rId16"/>
    <p:sldId id="286" r:id="rId17"/>
    <p:sldId id="288" r:id="rId18"/>
    <p:sldId id="287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  <p:sldId id="349" r:id="rId80"/>
    <p:sldId id="350" r:id="rId81"/>
    <p:sldId id="351" r:id="rId82"/>
    <p:sldId id="352" r:id="rId83"/>
    <p:sldId id="353" r:id="rId84"/>
    <p:sldId id="354" r:id="rId85"/>
    <p:sldId id="275" r:id="rId8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6"/>
    <p:restoredTop sz="95179"/>
  </p:normalViewPr>
  <p:slideViewPr>
    <p:cSldViewPr>
      <p:cViewPr varScale="1">
        <p:scale>
          <a:sx n="84" d="100"/>
          <a:sy n="84" d="100"/>
        </p:scale>
        <p:origin x="16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F81EA5-2E12-4865-BDC5-1F176FBAF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988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618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3E3D3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697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3E3D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1A3-BA59-4B32-9B40-8C923561CBF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963101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79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300E-AADA-49E2-8EEF-16FAFFEE4A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75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F003-B839-4CDA-9105-C0451D0142E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017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034" y="274638"/>
            <a:ext cx="6779942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ScalaSansLF-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9113" y="1533525"/>
            <a:ext cx="4000500" cy="3992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calaSansLF-Regular" pitchFamily="2" charset="0"/>
              </a:defRPr>
            </a:lvl1pPr>
            <a:lvl2pPr>
              <a:defRPr>
                <a:solidFill>
                  <a:schemeClr val="bg1"/>
                </a:solidFill>
                <a:latin typeface="ScalaSansLF-Regular" pitchFamily="2" charset="0"/>
              </a:defRPr>
            </a:lvl2pPr>
            <a:lvl3pPr>
              <a:defRPr>
                <a:solidFill>
                  <a:schemeClr val="bg1"/>
                </a:solidFill>
                <a:latin typeface="ScalaSansLF-Regular" pitchFamily="2" charset="0"/>
              </a:defRPr>
            </a:lvl3pPr>
            <a:lvl4pPr>
              <a:defRPr>
                <a:solidFill>
                  <a:schemeClr val="bg1"/>
                </a:solidFill>
                <a:latin typeface="ScalaSansLF-Regular" pitchFamily="2" charset="0"/>
              </a:defRPr>
            </a:lvl4pPr>
            <a:lvl5pPr>
              <a:defRPr>
                <a:solidFill>
                  <a:schemeClr val="bg1"/>
                </a:solidFill>
                <a:latin typeface="ScalaSansLF-Regular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533525"/>
            <a:ext cx="4000500" cy="3992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calaSansLF-Regular" pitchFamily="2" charset="0"/>
              </a:defRPr>
            </a:lvl1pPr>
            <a:lvl2pPr>
              <a:defRPr>
                <a:solidFill>
                  <a:schemeClr val="bg1"/>
                </a:solidFill>
                <a:latin typeface="ScalaSansLF-Regular" pitchFamily="2" charset="0"/>
              </a:defRPr>
            </a:lvl2pPr>
            <a:lvl3pPr>
              <a:defRPr>
                <a:solidFill>
                  <a:schemeClr val="bg1"/>
                </a:solidFill>
                <a:latin typeface="ScalaSansLF-Regular" pitchFamily="2" charset="0"/>
              </a:defRPr>
            </a:lvl3pPr>
            <a:lvl4pPr>
              <a:defRPr>
                <a:solidFill>
                  <a:schemeClr val="bg1"/>
                </a:solidFill>
                <a:latin typeface="ScalaSansLF-Regular" pitchFamily="2" charset="0"/>
              </a:defRPr>
            </a:lvl4pPr>
            <a:lvl5pPr>
              <a:defRPr>
                <a:solidFill>
                  <a:schemeClr val="bg1"/>
                </a:solidFill>
                <a:latin typeface="ScalaSansLF-Regular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AAD47-8263-4821-8EE3-1B7524BB18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533495"/>
      </p:ext>
    </p:extLst>
  </p:cSld>
  <p:clrMapOvr>
    <a:masterClrMapping/>
  </p:clrMapOvr>
  <p:transition spd="med">
    <p:zoom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747"/>
            <a:ext cx="8229600" cy="427619"/>
          </a:xfrm>
          <a:prstGeom prst="rect">
            <a:avLst/>
          </a:prstGeom>
        </p:spPr>
        <p:txBody>
          <a:bodyPr vert="horz"/>
          <a:lstStyle>
            <a:lvl1pPr>
              <a:defRPr sz="3200" b="1" i="0" spc="0">
                <a:solidFill>
                  <a:srgbClr val="34383C"/>
                </a:solidFill>
                <a:latin typeface="Scala OT" charset="0"/>
                <a:ea typeface="Scala OT" charset="0"/>
                <a:cs typeface="Scala O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1" y="1737894"/>
            <a:ext cx="8229600" cy="3649580"/>
          </a:xfrm>
          <a:prstGeom prst="rect">
            <a:avLst/>
          </a:prstGeom>
        </p:spPr>
        <p:txBody>
          <a:bodyPr vert="horz" numCol="2"/>
          <a:lstStyle>
            <a:lvl1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1pPr>
            <a:lvl2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2pPr>
            <a:lvl3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3pPr>
            <a:lvl4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4pPr>
            <a:lvl5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06827"/>
            <a:ext cx="8229600" cy="316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34383C"/>
                </a:solidFill>
                <a:latin typeface="ScalaOT" charset="0"/>
                <a:ea typeface="ScalaOT" charset="0"/>
                <a:cs typeface="ScalaO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9806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618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3E3D3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6978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3E3D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963101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530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06704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279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185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99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2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2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BEBA-4A64-4C08-8C5A-E00134F613C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93970"/>
            <a:ext cx="82296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36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3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729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6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68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March 29,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53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034" y="274638"/>
            <a:ext cx="6779942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ScalaSansLF-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9113" y="1533525"/>
            <a:ext cx="4000500" cy="3992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calaSansLF-Regular" pitchFamily="2" charset="0"/>
              </a:defRPr>
            </a:lvl1pPr>
            <a:lvl2pPr>
              <a:defRPr>
                <a:solidFill>
                  <a:schemeClr val="bg1"/>
                </a:solidFill>
                <a:latin typeface="ScalaSansLF-Regular" pitchFamily="2" charset="0"/>
              </a:defRPr>
            </a:lvl2pPr>
            <a:lvl3pPr>
              <a:defRPr>
                <a:solidFill>
                  <a:schemeClr val="bg1"/>
                </a:solidFill>
                <a:latin typeface="ScalaSansLF-Regular" pitchFamily="2" charset="0"/>
              </a:defRPr>
            </a:lvl3pPr>
            <a:lvl4pPr>
              <a:defRPr>
                <a:solidFill>
                  <a:schemeClr val="bg1"/>
                </a:solidFill>
                <a:latin typeface="ScalaSansLF-Regular" pitchFamily="2" charset="0"/>
              </a:defRPr>
            </a:lvl4pPr>
            <a:lvl5pPr>
              <a:defRPr>
                <a:solidFill>
                  <a:schemeClr val="bg1"/>
                </a:solidFill>
                <a:latin typeface="ScalaSansLF-Regular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533525"/>
            <a:ext cx="4000500" cy="3992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calaSansLF-Regular" pitchFamily="2" charset="0"/>
              </a:defRPr>
            </a:lvl1pPr>
            <a:lvl2pPr>
              <a:defRPr>
                <a:solidFill>
                  <a:schemeClr val="bg1"/>
                </a:solidFill>
                <a:latin typeface="ScalaSansLF-Regular" pitchFamily="2" charset="0"/>
              </a:defRPr>
            </a:lvl2pPr>
            <a:lvl3pPr>
              <a:defRPr>
                <a:solidFill>
                  <a:schemeClr val="bg1"/>
                </a:solidFill>
                <a:latin typeface="ScalaSansLF-Regular" pitchFamily="2" charset="0"/>
              </a:defRPr>
            </a:lvl3pPr>
            <a:lvl4pPr>
              <a:defRPr>
                <a:solidFill>
                  <a:schemeClr val="bg1"/>
                </a:solidFill>
                <a:latin typeface="ScalaSansLF-Regular" pitchFamily="2" charset="0"/>
              </a:defRPr>
            </a:lvl4pPr>
            <a:lvl5pPr>
              <a:defRPr>
                <a:solidFill>
                  <a:schemeClr val="bg1"/>
                </a:solidFill>
                <a:latin typeface="ScalaSansLF-Regular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5FF7D-CD67-47BE-92C4-30E33F3FA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17359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747"/>
            <a:ext cx="8229600" cy="427619"/>
          </a:xfrm>
          <a:prstGeom prst="rect">
            <a:avLst/>
          </a:prstGeom>
        </p:spPr>
        <p:txBody>
          <a:bodyPr vert="horz"/>
          <a:lstStyle>
            <a:lvl1pPr>
              <a:defRPr sz="3200" b="1" i="0" spc="0">
                <a:solidFill>
                  <a:srgbClr val="34383C"/>
                </a:solidFill>
                <a:latin typeface="Scala OT" charset="0"/>
                <a:ea typeface="Scala OT" charset="0"/>
                <a:cs typeface="Scala O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1" y="1737894"/>
            <a:ext cx="8229600" cy="3649580"/>
          </a:xfrm>
          <a:prstGeom prst="rect">
            <a:avLst/>
          </a:prstGeom>
        </p:spPr>
        <p:txBody>
          <a:bodyPr vert="horz" numCol="2"/>
          <a:lstStyle>
            <a:lvl1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1pPr>
            <a:lvl2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2pPr>
            <a:lvl3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3pPr>
            <a:lvl4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4pPr>
            <a:lvl5pPr>
              <a:defRPr sz="1600" b="0" i="0">
                <a:solidFill>
                  <a:srgbClr val="34383C"/>
                </a:solidFill>
                <a:latin typeface="ScalaSansOT" charset="0"/>
                <a:ea typeface="ScalaSansOT" charset="0"/>
                <a:cs typeface="ScalaSansO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06827"/>
            <a:ext cx="8229600" cy="316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34383C"/>
                </a:solidFill>
                <a:latin typeface="ScalaOT" charset="0"/>
                <a:ea typeface="ScalaOT" charset="0"/>
                <a:cs typeface="ScalaO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71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1769-C3AA-445D-9619-69C032A6E19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158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C17CE-0478-40EE-9B2A-0228D78682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3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39918-FBB3-4466-A315-95E5A0BDF2F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05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926E-3041-45D6-A8E8-6EBEBFB3DB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0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0290-D26A-43E3-BD0F-E32A069842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36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A71C-DF17-4A8B-96D9-9D2AB351D59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33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DC994-BBA2-4D1C-BCD2-4E53D67560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53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0800000">
            <a:off x="0" y="0"/>
            <a:ext cx="9144000" cy="228600"/>
          </a:xfrm>
          <a:prstGeom prst="rect">
            <a:avLst/>
          </a:prstGeom>
          <a:solidFill>
            <a:srgbClr val="6F7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7FAAD47-8263-4821-8EE3-1B7524BB18E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0" y="6803560"/>
            <a:ext cx="9144000" cy="91440"/>
          </a:xfrm>
          <a:prstGeom prst="rect">
            <a:avLst/>
          </a:prstGeom>
          <a:solidFill>
            <a:srgbClr val="6F7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njones\Dropbox (2U)\Work\Designing Slides\Syracuse\03 Engin and CS\logo\logo_SYR-EngAtSYR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1" y="6422102"/>
            <a:ext cx="203200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42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7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0800000">
            <a:off x="0" y="0"/>
            <a:ext cx="9144000" cy="228600"/>
          </a:xfrm>
          <a:prstGeom prst="rect">
            <a:avLst/>
          </a:prstGeom>
          <a:solidFill>
            <a:srgbClr val="6F7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March 29,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803560"/>
            <a:ext cx="9144000" cy="91440"/>
          </a:xfrm>
          <a:prstGeom prst="rect">
            <a:avLst/>
          </a:prstGeom>
          <a:solidFill>
            <a:srgbClr val="6F7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2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seit.com/alertbox/web-growth.html" TargetMode="External"/><Relationship Id="rId4" Type="http://schemas.openxmlformats.org/officeDocument/2006/relationships/hyperlink" Target="http://www.techcrunch.com/2009/05/08/is-the-growth-of-the-web-slowing-down-or-just-taking-a-breather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s.syr.ed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8.xml"/><Relationship Id="rId7" Type="http://schemas.openxmlformats.org/officeDocument/2006/relationships/slide" Target="slide4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6.xml"/><Relationship Id="rId10" Type="http://schemas.openxmlformats.org/officeDocument/2006/relationships/slide" Target="slide82.xml"/><Relationship Id="rId4" Type="http://schemas.openxmlformats.org/officeDocument/2006/relationships/slide" Target="slide11.xml"/><Relationship Id="rId9" Type="http://schemas.openxmlformats.org/officeDocument/2006/relationships/slide" Target="slide7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../../../Documents%20and%20Settings/Administrator/Local%20Settings/Temporary%20Internet%20Files/Content.IE5/M1XI7EPG/webpageExamples/EX1.HTM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../../../Documents%20and%20Settings/Administrator/Local%20Settings/Temporary%20Internet%20Files/Content.IE5/M1XI7EPG/webpageExamples/sprites%20animation%20-%20no%20source/sprites.html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vinginternet.com/i/iw_arch.htm" TargetMode="External"/><Relationship Id="rId2" Type="http://schemas.openxmlformats.org/officeDocument/2006/relationships/hyperlink" Target="http://www.sans.org/resources/tcpip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etlab.caltech.edu/pub/papers/part1_vers4.pdf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2003/Talks/0521-BudapestW3CTrack-IH/23.html" TargetMode="External"/><Relationship Id="rId2" Type="http://schemas.openxmlformats.org/officeDocument/2006/relationships/hyperlink" Target="http://www.w3.org/2003/Talks/0521-BudapestW3CTrack-IH/6.html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livinginternet.com/w/wi_lee.htm" TargetMode="External"/><Relationship Id="rId7" Type="http://schemas.openxmlformats.org/officeDocument/2006/relationships/hyperlink" Target="http://livinginternet.com/i/ii_roberts.htm" TargetMode="External"/><Relationship Id="rId2" Type="http://schemas.openxmlformats.org/officeDocument/2006/relationships/hyperlink" Target="http://www.networkcomputing.com/1119/1119f1people_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vinginternet.com/i/ii_kahn.htm" TargetMode="External"/><Relationship Id="rId5" Type="http://schemas.openxmlformats.org/officeDocument/2006/relationships/hyperlink" Target="http://global.mci.com/us/enterprise/insight/cerfs_up/" TargetMode="External"/><Relationship Id="rId4" Type="http://schemas.openxmlformats.org/officeDocument/2006/relationships/hyperlink" Target="http://livinginternet.com/w/wi_mosaic.htm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../../../Documents%20and%20Settings/Administrator/Local%20Settings/Temporary%20Internet%20Files/Content.IE5/M1XI7EPG/Sapposnek_Introduction.ppt" TargetMode="External"/><Relationship Id="rId2" Type="http://schemas.openxmlformats.org/officeDocument/2006/relationships/hyperlink" Target="http://www.w3c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dvl.com/Authoring/Tools/Tutorial" TargetMode="External"/><Relationship Id="rId4" Type="http://schemas.openxmlformats.org/officeDocument/2006/relationships/hyperlink" Target="http://www.ecs.syr.edu/faculty/fawcett/handouts/webpages/webdev.htm" TargetMode="Externa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alks/1998/12/18-unibo/Overview-2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0515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Segments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Introduction: slides 2–4, 6–10</a:t>
            </a:r>
            <a:r>
              <a:rPr lang="en-US" altLang="en-US" sz="1600" dirty="0"/>
              <a:t>	         </a:t>
            </a:r>
            <a:r>
              <a:rPr lang="en-US" altLang="en-US" sz="3200" dirty="0"/>
              <a:t>10 minutes</a:t>
            </a:r>
          </a:p>
          <a:p>
            <a:r>
              <a:rPr lang="en-US" altLang="en-US" sz="3200" dirty="0"/>
              <a:t>History: slides 11–15</a:t>
            </a:r>
            <a:r>
              <a:rPr lang="en-US" altLang="en-US" sz="1600" dirty="0"/>
              <a:t>                                     </a:t>
            </a:r>
            <a:r>
              <a:rPr lang="en-US" altLang="en-US" sz="3200" dirty="0"/>
              <a:t>10 minutes</a:t>
            </a:r>
          </a:p>
          <a:p>
            <a:r>
              <a:rPr lang="en-US" altLang="en-US" sz="3200" dirty="0"/>
              <a:t>Operation</a:t>
            </a:r>
            <a:r>
              <a:rPr lang="en-US" altLang="en-US" sz="3200"/>
              <a:t>: slides </a:t>
            </a:r>
            <a:r>
              <a:rPr lang="en-US" altLang="en-US" sz="3200" dirty="0"/>
              <a:t>16–19, </a:t>
            </a:r>
            <a:r>
              <a:rPr lang="en-US" altLang="en-US" sz="3200"/>
              <a:t>21–23  15 </a:t>
            </a:r>
            <a:r>
              <a:rPr lang="en-US" altLang="en-US" sz="3200" dirty="0"/>
              <a:t>minutes</a:t>
            </a:r>
          </a:p>
          <a:p>
            <a:r>
              <a:rPr lang="en-US" altLang="en-US" sz="3200" dirty="0"/>
              <a:t>The remaining unhidden slides should be included for students to look at offline.</a:t>
            </a:r>
          </a:p>
        </p:txBody>
      </p:sp>
    </p:spTree>
    <p:extLst>
      <p:ext uri="{BB962C8B-B14F-4D97-AF65-F5344CB8AC3E}">
        <p14:creationId xmlns:p14="http://schemas.microsoft.com/office/powerpoint/2010/main" val="412612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Basic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ym typeface="Wingdings" charset="2"/>
              </a:rPr>
              <a:t>Client/server model</a:t>
            </a:r>
          </a:p>
          <a:p>
            <a:r>
              <a:rPr lang="en-US" altLang="en-US" sz="2800" dirty="0"/>
              <a:t>Universal addressing</a:t>
            </a:r>
          </a:p>
          <a:p>
            <a:pPr lvl="1"/>
            <a:r>
              <a:rPr lang="en-US" altLang="en-US" sz="2400" dirty="0"/>
              <a:t>TCP/ IP, DNS</a:t>
            </a:r>
          </a:p>
          <a:p>
            <a:r>
              <a:rPr lang="en-US" altLang="en-US" sz="2800" dirty="0">
                <a:sym typeface="Wingdings" charset="2"/>
              </a:rPr>
              <a:t>Search engines</a:t>
            </a:r>
          </a:p>
          <a:p>
            <a:r>
              <a:rPr lang="en-US" altLang="en-US" sz="2800" dirty="0">
                <a:sym typeface="Wingdings" charset="2"/>
              </a:rPr>
              <a:t>Universal protocols</a:t>
            </a:r>
          </a:p>
          <a:p>
            <a:pPr lvl="1"/>
            <a:r>
              <a:rPr lang="en-US" altLang="en-US" sz="2400" dirty="0"/>
              <a:t>HTTP, URLs, HTML, FTP</a:t>
            </a:r>
          </a:p>
          <a:p>
            <a:r>
              <a:rPr lang="en-US" altLang="en-US" sz="2800" dirty="0">
                <a:sym typeface="Wingdings" charset="2"/>
              </a:rPr>
              <a:t>Format negotiation through HTTP</a:t>
            </a:r>
          </a:p>
          <a:p>
            <a:r>
              <a:rPr lang="en-US" altLang="en-US" sz="2800" dirty="0"/>
              <a:t>Hypertext </a:t>
            </a:r>
            <a:r>
              <a:rPr lang="en-US" altLang="en-US" sz="2800" dirty="0">
                <a:sym typeface="Wingdings" charset="2"/>
              </a:rPr>
              <a:t> Hypermedia via HTML  XHTML</a:t>
            </a:r>
          </a:p>
          <a:p>
            <a:pPr lvl="1"/>
            <a:r>
              <a:rPr lang="en-US" altLang="en-US" sz="2400" dirty="0">
                <a:sym typeface="Wingdings" charset="2"/>
              </a:rPr>
              <a:t>Support for text, images, sound, and scripting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54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914400" y="1219200"/>
            <a:ext cx="7391400" cy="365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Internet and </a:t>
            </a:r>
          </a:p>
          <a:p>
            <a:pPr algn="ctr"/>
            <a:r>
              <a:rPr lang="en-US" sz="5400" dirty="0"/>
              <a:t>Web History</a:t>
            </a:r>
          </a:p>
        </p:txBody>
      </p:sp>
    </p:spTree>
    <p:extLst>
      <p:ext uri="{BB962C8B-B14F-4D97-AF65-F5344CB8AC3E}">
        <p14:creationId xmlns:p14="http://schemas.microsoft.com/office/powerpoint/2010/main" val="205925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Internet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/>
              <a:t>1961 – First paper on packet-switching theory, </a:t>
            </a:r>
            <a:r>
              <a:rPr lang="en-US" altLang="en-US" dirty="0" err="1"/>
              <a:t>Kleinrock</a:t>
            </a:r>
            <a:r>
              <a:rPr lang="en-US" altLang="en-US" dirty="0"/>
              <a:t>, MIT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1969 – </a:t>
            </a:r>
            <a:r>
              <a:rPr lang="en-US" altLang="en-US" dirty="0" err="1"/>
              <a:t>ARPANet</a:t>
            </a:r>
            <a:r>
              <a:rPr lang="en-US" altLang="en-US" dirty="0"/>
              <a:t> goes online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Four hosts, each connected to at least two others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1974 – TCP/IP, Berkeley Sockets invented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1983 – TCP/IP becomes only official protocol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1983 – Name server developed at University of Wisconsin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1984 – Work begins on NSFNET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1990 – ARPANET shutdown and dismantled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1990 – ANSNET takes over NSFNET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Nonprofit organization—MERIT, MCI, IBM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Starts commercialization of the Internet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1995 – NSFNET backbone retired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1998 – DNS transferred from </a:t>
            </a:r>
            <a:r>
              <a:rPr lang="en-US" altLang="en-US" dirty="0" err="1"/>
              <a:t>Dept</a:t>
            </a:r>
            <a:r>
              <a:rPr lang="en-US" altLang="en-US" dirty="0"/>
              <a:t> of Commerce to ICANN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2000 – Web size estimates surpass 1 billion </a:t>
            </a:r>
            <a:r>
              <a:rPr lang="en-US" altLang="en-US" dirty="0" err="1"/>
              <a:t>indexable</a:t>
            </a:r>
            <a:r>
              <a:rPr lang="en-US" altLang="en-US" dirty="0"/>
              <a:t> pages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4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Web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1990 – World Wide Web project</a:t>
            </a:r>
          </a:p>
          <a:p>
            <a:pPr lvl="1"/>
            <a:r>
              <a:rPr lang="en-US" altLang="en-US" dirty="0"/>
              <a:t>Tim Berners-Lee starts project at CERN</a:t>
            </a:r>
          </a:p>
          <a:p>
            <a:pPr lvl="1"/>
            <a:r>
              <a:rPr lang="en-US" altLang="en-US" dirty="0"/>
              <a:t>Demonstrates browser/editor accessing hypertext files</a:t>
            </a:r>
          </a:p>
          <a:p>
            <a:pPr lvl="1"/>
            <a:r>
              <a:rPr lang="en-US" altLang="en-US" dirty="0"/>
              <a:t>HTTP 0.9 defined, supports only hypertext, linked to port 80</a:t>
            </a:r>
          </a:p>
          <a:p>
            <a:r>
              <a:rPr lang="en-US" altLang="en-US" dirty="0"/>
              <a:t>1991 – first web server outside Europe</a:t>
            </a:r>
          </a:p>
          <a:p>
            <a:pPr lvl="1"/>
            <a:r>
              <a:rPr lang="en-US" altLang="en-US" dirty="0"/>
              <a:t>CERN releases WWW, installed at SLAC</a:t>
            </a:r>
          </a:p>
          <a:p>
            <a:r>
              <a:rPr lang="en-US" altLang="en-US" dirty="0"/>
              <a:t>1992 – HTTP 1.0, supports images, scripts as well</a:t>
            </a:r>
          </a:p>
          <a:p>
            <a:r>
              <a:rPr lang="en-US" altLang="en-US" dirty="0"/>
              <a:t>1993 – Growth phase</a:t>
            </a:r>
          </a:p>
          <a:p>
            <a:r>
              <a:rPr lang="en-US" altLang="en-US" dirty="0"/>
              <a:t>1994 – CERN and MIT agree to set up WWW Consortium</a:t>
            </a:r>
          </a:p>
          <a:p>
            <a:r>
              <a:rPr lang="en-US" altLang="en-US" dirty="0"/>
              <a:t>1999 – HTTP 1.1, supports open-ended extensions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3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Web Growth Phase: 1993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 err="1"/>
              <a:t>InterNIC</a:t>
            </a:r>
            <a:r>
              <a:rPr lang="en-US" altLang="en-US" sz="3600" dirty="0"/>
              <a:t> created to provide registration services</a:t>
            </a:r>
          </a:p>
          <a:p>
            <a:r>
              <a:rPr lang="en-US" altLang="en-US" sz="3600" dirty="0"/>
              <a:t>WWW (port 80 HTTP) traffic is 1% of NSFNET traffic</a:t>
            </a:r>
          </a:p>
          <a:p>
            <a:r>
              <a:rPr lang="en-US" altLang="en-US" sz="3600" dirty="0"/>
              <a:t>200 known HTTP servers</a:t>
            </a:r>
          </a:p>
          <a:p>
            <a:r>
              <a:rPr lang="en-US" altLang="en-US" sz="3600" dirty="0"/>
              <a:t>Article on WWW in </a:t>
            </a:r>
            <a:r>
              <a:rPr lang="en-US" altLang="en-US" sz="3600" i="1" dirty="0"/>
              <a:t>New York Times</a:t>
            </a:r>
          </a:p>
          <a:p>
            <a:r>
              <a:rPr lang="en-US" altLang="en-US" sz="3600" dirty="0"/>
              <a:t>Mosaic first release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06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Web Growth</a:t>
            </a:r>
          </a:p>
        </p:txBody>
      </p:sp>
      <p:pic>
        <p:nvPicPr>
          <p:cNvPr id="11" name="Picture 2" descr="C:\su\CSE686\Lecture1\webgrow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3657600" cy="232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C:\su\CSE686\Lecture1\growthofweb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5334000" cy="275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5917532" y="2362200"/>
            <a:ext cx="277327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4"/>
              </a:rPr>
              <a:t>http://www.techcrunch.com/2009/05/08/is-the-growth-of-the-web-slowing-down-or-just-taking-a-breather/</a:t>
            </a:r>
            <a:endParaRPr lang="en-US" altLang="en-US" sz="1800" dirty="0"/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914400" y="5181486"/>
            <a:ext cx="333274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5"/>
              </a:rPr>
              <a:t>http://www.useit.com/alertbox/web-growth.html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356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914400" y="1219200"/>
            <a:ext cx="7391400" cy="365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Web Technologies</a:t>
            </a:r>
          </a:p>
        </p:txBody>
      </p:sp>
    </p:spTree>
    <p:extLst>
      <p:ext uri="{BB962C8B-B14F-4D97-AF65-F5344CB8AC3E}">
        <p14:creationId xmlns:p14="http://schemas.microsoft.com/office/powerpoint/2010/main" val="1292341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Tools: Servers on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HTTP:</a:t>
            </a:r>
            <a:r>
              <a:rPr lang="en-US" altLang="en-US" sz="2800" dirty="0"/>
              <a:t> Hypertext Transport Protocol</a:t>
            </a:r>
          </a:p>
          <a:p>
            <a:pPr lvl="1"/>
            <a:r>
              <a:rPr lang="en-US" altLang="en-US" sz="2400" dirty="0"/>
              <a:t>JSP and ASP add dynamic content</a:t>
            </a:r>
          </a:p>
          <a:p>
            <a:pPr lvl="1"/>
            <a:r>
              <a:rPr lang="en-US" altLang="en-US" sz="2400" dirty="0"/>
              <a:t>Web services add RPC program interface</a:t>
            </a:r>
          </a:p>
          <a:p>
            <a:r>
              <a:rPr lang="en-US" altLang="en-US" sz="2800" b="1" dirty="0"/>
              <a:t>FTP:</a:t>
            </a:r>
            <a:r>
              <a:rPr lang="en-US" altLang="en-US" sz="2800" dirty="0"/>
              <a:t> File Transport Protocol</a:t>
            </a:r>
          </a:p>
          <a:p>
            <a:r>
              <a:rPr lang="en-US" altLang="en-US" sz="2800" b="1" dirty="0"/>
              <a:t>Gopher:</a:t>
            </a:r>
            <a:r>
              <a:rPr lang="en-US" altLang="en-US" sz="2800" dirty="0"/>
              <a:t> Text and menus</a:t>
            </a:r>
          </a:p>
          <a:p>
            <a:r>
              <a:rPr lang="en-US" altLang="en-US" sz="2800" b="1" dirty="0"/>
              <a:t>NNTP:</a:t>
            </a:r>
            <a:r>
              <a:rPr lang="en-US" altLang="en-US" sz="2800" dirty="0"/>
              <a:t> Network News Transfer Protocol</a:t>
            </a:r>
          </a:p>
          <a:p>
            <a:r>
              <a:rPr lang="en-US" altLang="en-US" sz="2800" b="1" dirty="0"/>
              <a:t>DNS:</a:t>
            </a:r>
            <a:r>
              <a:rPr lang="en-US" altLang="en-US" sz="2800" dirty="0"/>
              <a:t> Distributed Name Service</a:t>
            </a:r>
          </a:p>
          <a:p>
            <a:r>
              <a:rPr lang="en-US" altLang="en-US" sz="2800" b="1" dirty="0"/>
              <a:t>Telnet:</a:t>
            </a:r>
            <a:r>
              <a:rPr lang="en-US" altLang="en-US" sz="2800" dirty="0"/>
              <a:t> Log into a remote computer</a:t>
            </a:r>
          </a:p>
          <a:p>
            <a:r>
              <a:rPr lang="en-US" altLang="en-US" sz="2800" b="1" dirty="0"/>
              <a:t>New tools:</a:t>
            </a:r>
            <a:r>
              <a:rPr lang="en-US" altLang="en-US" sz="2800" dirty="0"/>
              <a:t> If they use TCP/IP, just add them</a:t>
            </a:r>
          </a:p>
          <a:p>
            <a:endParaRPr lang="en-US" altLang="en-US" dirty="0">
              <a:latin typeface="Comic Sans M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0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4" y="466727"/>
            <a:ext cx="8258176" cy="990600"/>
          </a:xfrm>
        </p:spPr>
        <p:txBody>
          <a:bodyPr/>
          <a:lstStyle/>
          <a:p>
            <a:pPr algn="ctr"/>
            <a:r>
              <a:rPr lang="en-US" dirty="0"/>
              <a:t>Network Protocol Stack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8525" y="5257800"/>
            <a:ext cx="1666875" cy="958850"/>
          </a:xfr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10668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676400"/>
            <a:ext cx="860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90600" y="3124200"/>
            <a:ext cx="19812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HTTP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0600" y="3962400"/>
            <a:ext cx="19812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TCP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90600" y="4800600"/>
            <a:ext cx="19812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IP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90600" y="5638800"/>
            <a:ext cx="19812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Ethernet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1828800" y="27432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1828800" y="35814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1828800" y="44196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>
            <a:off x="1828800" y="52578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96000" y="3124200"/>
            <a:ext cx="19812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HTTP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096000" y="3962400"/>
            <a:ext cx="19812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TCP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096000" y="4800600"/>
            <a:ext cx="19812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IP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096000" y="5638800"/>
            <a:ext cx="19812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Ethernet</a:t>
            </a: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 flipV="1">
            <a:off x="6934200" y="27432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 flipV="1">
            <a:off x="6934200" y="35814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 flipV="1">
            <a:off x="6934200" y="44196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 flipV="1">
            <a:off x="6934200" y="5257800"/>
            <a:ext cx="228600" cy="3048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16200000">
            <a:off x="4419600" y="4419600"/>
            <a:ext cx="228600" cy="2819400"/>
          </a:xfrm>
          <a:prstGeom prst="downArrow">
            <a:avLst>
              <a:gd name="adj1" fmla="val 50000"/>
              <a:gd name="adj2" fmla="val 308333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095625" y="3305175"/>
            <a:ext cx="2895600" cy="1695450"/>
            <a:chOff x="1950" y="2226"/>
            <a:chExt cx="1824" cy="1068"/>
          </a:xfrm>
        </p:grpSpPr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1950" y="2226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1950" y="2754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1950" y="3294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32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Network Protocols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3581400"/>
            <a:ext cx="8534400" cy="8382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4648200"/>
            <a:ext cx="8534400" cy="3048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5181600"/>
            <a:ext cx="8534400" cy="8382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4800" y="3048000"/>
            <a:ext cx="8534400" cy="3048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810000" y="2590800"/>
            <a:ext cx="4724400" cy="53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733800" y="2895600"/>
            <a:ext cx="4876800" cy="2209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133600" y="1752600"/>
            <a:ext cx="1447800" cy="4419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33400" y="1752600"/>
            <a:ext cx="1447800" cy="4419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09600" y="2438400"/>
            <a:ext cx="12954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Layer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09600" y="2971800"/>
            <a:ext cx="12954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Presentation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Layer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09600" y="3505200"/>
            <a:ext cx="12954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Session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Layer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09600" y="4038600"/>
            <a:ext cx="12954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Transport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Layer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09600" y="4572000"/>
            <a:ext cx="12954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Layer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09600" y="5105400"/>
            <a:ext cx="12954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Data Link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Layer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09600" y="5638800"/>
            <a:ext cx="12954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Physical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Layer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209800" y="4572000"/>
            <a:ext cx="12954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Internet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Layer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209800" y="2971800"/>
            <a:ext cx="12954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Application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Layer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810000" y="2971800"/>
            <a:ext cx="6096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Telnet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495800" y="2971800"/>
            <a:ext cx="6096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FTP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181600" y="2971800"/>
            <a:ext cx="6096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SMTP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5867400" y="2971800"/>
            <a:ext cx="6096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DNS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553200" y="2971800"/>
            <a:ext cx="6096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RIP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7239000" y="2971800"/>
            <a:ext cx="6096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SNMP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7924800" y="2971800"/>
            <a:ext cx="6096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HTTP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3810000" y="4572000"/>
            <a:ext cx="4724400" cy="4572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IP</a:t>
            </a: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2209800" y="3505200"/>
            <a:ext cx="1295400" cy="990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Host-to-Host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Transport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Layer</a:t>
            </a: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3810000" y="3505200"/>
            <a:ext cx="2286000" cy="990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TCP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6172200" y="3505200"/>
            <a:ext cx="2362200" cy="990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UDP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4953000" y="5257800"/>
            <a:ext cx="11430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Token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Ring</a:t>
            </a: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3810000" y="5257800"/>
            <a:ext cx="10668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Ethernet</a:t>
            </a: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7391400" y="5257800"/>
            <a:ext cx="12192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ATM</a:t>
            </a: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6172200" y="5257800"/>
            <a:ext cx="1143000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Frame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Relay</a:t>
            </a: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2209800" y="5105400"/>
            <a:ext cx="1295400" cy="990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Interface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Layer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533400" y="1752600"/>
            <a:ext cx="1447800" cy="5810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OSI Model Layers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2133600" y="1752600"/>
            <a:ext cx="1447800" cy="10699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TCP/IP Protocol Architecture Layers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6324600" y="1905000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/>
              <a:t>TCP/IP Protocol Suite</a:t>
            </a: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V="1">
            <a:off x="6172200" y="2209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6172200" y="2209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3810000" y="4724400"/>
            <a:ext cx="6858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/>
              <a:t>ARP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7848600" y="4572000"/>
            <a:ext cx="6858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/>
              <a:t>ICMP</a:t>
            </a:r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7162800" y="4572000"/>
            <a:ext cx="6858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b="1"/>
              <a:t>IGMP</a:t>
            </a:r>
          </a:p>
        </p:txBody>
      </p:sp>
    </p:spTree>
    <p:extLst>
      <p:ext uri="{BB962C8B-B14F-4D97-AF65-F5344CB8AC3E}">
        <p14:creationId xmlns:p14="http://schemas.microsoft.com/office/powerpoint/2010/main" val="51852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687" y="1113917"/>
            <a:ext cx="8303455" cy="1927225"/>
          </a:xfrm>
        </p:spPr>
        <p:txBody>
          <a:bodyPr>
            <a:normAutofit/>
          </a:bodyPr>
          <a:lstStyle/>
          <a:p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Ultimate Extensible Distributed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686" y="3041142"/>
            <a:ext cx="7964713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800" dirty="0"/>
              <a:t>Jim Fawcett</a:t>
            </a:r>
          </a:p>
          <a:p>
            <a:pPr>
              <a:defRPr/>
            </a:pPr>
            <a:r>
              <a:rPr lang="en-US" altLang="en-US" sz="2800" dirty="0"/>
              <a:t>Software Modeling</a:t>
            </a:r>
          </a:p>
          <a:p>
            <a:pPr>
              <a:defRPr/>
            </a:pPr>
            <a:r>
              <a:rPr lang="en-US" altLang="en-US" sz="2800" dirty="0"/>
              <a:t>Copyright © 1999-2017</a:t>
            </a:r>
          </a:p>
        </p:txBody>
      </p:sp>
    </p:spTree>
    <p:extLst>
      <p:ext uri="{BB962C8B-B14F-4D97-AF65-F5344CB8AC3E}">
        <p14:creationId xmlns:p14="http://schemas.microsoft.com/office/powerpoint/2010/main" val="42514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Networks—Transport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Provides efficient, reliable, and cost-effective service</a:t>
            </a:r>
            <a:br>
              <a:rPr lang="en-US" altLang="en-US" dirty="0"/>
            </a:br>
            <a:endParaRPr lang="en-US" altLang="en-US" sz="1600" dirty="0"/>
          </a:p>
          <a:p>
            <a:r>
              <a:rPr lang="en-US" altLang="en-US" dirty="0"/>
              <a:t>Uses Sockets programming model</a:t>
            </a:r>
            <a:br>
              <a:rPr lang="en-US" altLang="en-US" dirty="0"/>
            </a:br>
            <a:endParaRPr lang="en-US" altLang="en-US" sz="1600" dirty="0"/>
          </a:p>
          <a:p>
            <a:r>
              <a:rPr lang="en-US" altLang="en-US" dirty="0"/>
              <a:t>Ports identify application</a:t>
            </a:r>
          </a:p>
          <a:p>
            <a:pPr lvl="1"/>
            <a:r>
              <a:rPr lang="en-US" altLang="en-US" dirty="0"/>
              <a:t>Well-known ports identify standard services </a:t>
            </a:r>
            <a:br>
              <a:rPr lang="en-US" altLang="en-US" dirty="0"/>
            </a:br>
            <a:r>
              <a:rPr lang="en-US" altLang="en-US" dirty="0"/>
              <a:t>(e.g., HTTP uses port 80, SMTP uses port 25)</a:t>
            </a:r>
            <a:br>
              <a:rPr lang="en-US" altLang="en-US" dirty="0"/>
            </a:br>
            <a:endParaRPr lang="en-US" altLang="en-US" sz="1600" dirty="0"/>
          </a:p>
          <a:p>
            <a:r>
              <a:rPr lang="en-US" altLang="en-US" dirty="0"/>
              <a:t>Transmission Control Protocol (TCP)</a:t>
            </a:r>
          </a:p>
          <a:p>
            <a:pPr lvl="1"/>
            <a:r>
              <a:rPr lang="en-US" altLang="en-US" dirty="0"/>
              <a:t>Provides reliable, connection-oriented byte stream</a:t>
            </a:r>
            <a:br>
              <a:rPr lang="en-US" altLang="en-US" dirty="0"/>
            </a:br>
            <a:endParaRPr lang="en-US" altLang="en-US" sz="1600" dirty="0"/>
          </a:p>
          <a:p>
            <a:r>
              <a:rPr lang="en-US" altLang="en-US" dirty="0"/>
              <a:t>UDP</a:t>
            </a:r>
          </a:p>
          <a:p>
            <a:pPr lvl="1"/>
            <a:r>
              <a:rPr lang="en-US" altLang="en-US" dirty="0"/>
              <a:t>Connectionless, efficient, unreliable</a:t>
            </a:r>
          </a:p>
        </p:txBody>
      </p:sp>
    </p:spTree>
    <p:extLst>
      <p:ext uri="{BB962C8B-B14F-4D97-AF65-F5344CB8AC3E}">
        <p14:creationId xmlns:p14="http://schemas.microsoft.com/office/powerpoint/2010/main" val="99085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Communication between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Internet Protocol (IP)</a:t>
            </a:r>
          </a:p>
          <a:p>
            <a:pPr lvl="1"/>
            <a:r>
              <a:rPr lang="en-US" altLang="en-US" dirty="0"/>
              <a:t>Routable, connectionless datagram delivery</a:t>
            </a:r>
          </a:p>
          <a:p>
            <a:pPr lvl="1"/>
            <a:r>
              <a:rPr lang="en-US" altLang="en-US" dirty="0"/>
              <a:t>Specifies source and destination</a:t>
            </a:r>
          </a:p>
          <a:p>
            <a:pPr lvl="1"/>
            <a:r>
              <a:rPr lang="en-US" altLang="en-US" dirty="0"/>
              <a:t>Does not guarantee reliable delivery</a:t>
            </a:r>
          </a:p>
          <a:p>
            <a:pPr lvl="1"/>
            <a:r>
              <a:rPr lang="en-US" altLang="en-US" dirty="0"/>
              <a:t>Large message may be broken into many datagrams, not guaranteed to arrive in the order sent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Transport Control Protocol (TCP)</a:t>
            </a:r>
          </a:p>
          <a:p>
            <a:pPr lvl="1"/>
            <a:r>
              <a:rPr lang="en-US" altLang="en-US" dirty="0"/>
              <a:t>Reliable stream transport service</a:t>
            </a:r>
          </a:p>
          <a:p>
            <a:pPr lvl="1"/>
            <a:r>
              <a:rPr lang="en-US" altLang="en-US" dirty="0"/>
              <a:t>Datagrams are delivered to the receiving application in the order sent</a:t>
            </a:r>
          </a:p>
          <a:p>
            <a:pPr lvl="1"/>
            <a:r>
              <a:rPr lang="en-US" altLang="en-US" dirty="0"/>
              <a:t>Error control is provided to improve reliability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3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Pinging Various URLs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8580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129828" y="2100515"/>
            <a:ext cx="2514600" cy="762000"/>
          </a:xfrm>
          <a:prstGeom prst="wedgeRoundRectCallout">
            <a:avLst>
              <a:gd name="adj1" fmla="val -84375"/>
              <a:gd name="adj2" fmla="val -406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Ping in network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—few </a:t>
            </a:r>
            <a:r>
              <a:rPr lang="en-US" altLang="en-US" sz="1800" dirty="0" err="1">
                <a:solidFill>
                  <a:schemeClr val="bg1"/>
                </a:solidFill>
              </a:rPr>
              <a:t>millisec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129828" y="3628776"/>
            <a:ext cx="2514600" cy="762000"/>
          </a:xfrm>
          <a:prstGeom prst="wedgeRoundRectCallout">
            <a:avLst>
              <a:gd name="adj1" fmla="val -84690"/>
              <a:gd name="adj2" fmla="val -469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Ping in Syracuse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—few tens of </a:t>
            </a:r>
            <a:r>
              <a:rPr lang="en-US" altLang="en-US" sz="1800" dirty="0" err="1">
                <a:solidFill>
                  <a:schemeClr val="bg1"/>
                </a:solidFill>
              </a:rPr>
              <a:t>millisec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681172" y="5157037"/>
            <a:ext cx="3005628" cy="762000"/>
          </a:xfrm>
          <a:prstGeom prst="wedgeRoundRectCallout">
            <a:avLst>
              <a:gd name="adj1" fmla="val -65826"/>
              <a:gd name="adj2" fmla="val -4060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Ping to Moscow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 —few hundreds of </a:t>
            </a:r>
            <a:r>
              <a:rPr lang="en-US" altLang="en-US" sz="1800" dirty="0" err="1">
                <a:solidFill>
                  <a:schemeClr val="bg1"/>
                </a:solidFill>
              </a:rPr>
              <a:t>millisec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3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/>
              <a:t>Tracing HTTP Message with </a:t>
            </a:r>
            <a:r>
              <a:rPr lang="en-US" altLang="en-US" dirty="0" err="1"/>
              <a:t>Tracert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3" y="1524000"/>
            <a:ext cx="775399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447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/>
              <a:t>HTTP—Excerpts from W3C Docs</a:t>
            </a:r>
            <a:br>
              <a:rPr lang="en-US" altLang="en-US" dirty="0"/>
            </a:br>
            <a:r>
              <a:rPr lang="en-US" altLang="en-US" sz="3200" dirty="0">
                <a:hlinkClick r:id="rId2" action="ppaction://hlinksldjump"/>
              </a:rPr>
              <a:t>skip to HTTP Methods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An application-level protocol with low overhead and the speed necessary for distributed, collaborative, hypermedia information systems. </a:t>
            </a:r>
          </a:p>
          <a:p>
            <a:r>
              <a:rPr lang="en-US" altLang="en-US" dirty="0"/>
              <a:t>It is a generic, stateless, (message-)oriented protocol which can be used for many tasks, such as name servers and distributed object management systems, through extensions of its request methods (commands). </a:t>
            </a:r>
          </a:p>
          <a:p>
            <a:r>
              <a:rPr lang="en-US" altLang="en-US" dirty="0"/>
              <a:t>A feature of HTTP is the typing and negotiation of data representation, allowing systems to be built independently of the data being transferred. </a:t>
            </a:r>
          </a:p>
          <a:p>
            <a:r>
              <a:rPr lang="en-US" altLang="en-US" dirty="0"/>
              <a:t>The protocol is typically layered on top of TCP/IP in order to guarantee data transfer.</a:t>
            </a:r>
          </a:p>
          <a:p>
            <a:r>
              <a:rPr lang="en-US" altLang="en-US" dirty="0"/>
              <a:t>The protocol consists of a request and response paradigm. </a:t>
            </a:r>
          </a:p>
        </p:txBody>
      </p:sp>
    </p:spTree>
    <p:extLst>
      <p:ext uri="{BB962C8B-B14F-4D97-AF65-F5344CB8AC3E}">
        <p14:creationId xmlns:p14="http://schemas.microsoft.com/office/powerpoint/2010/main" val="546283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4" y="266701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/>
              <a:t>HTTP Messages</a:t>
            </a:r>
            <a:br>
              <a:rPr lang="en-US" altLang="en-US" dirty="0"/>
            </a:br>
            <a:r>
              <a:rPr lang="en-US" altLang="en-US" dirty="0"/>
              <a:t>as Seen by Packet Sniffer</a:t>
            </a:r>
            <a:endParaRPr lang="en-US" dirty="0"/>
          </a:p>
        </p:txBody>
      </p:sp>
      <p:sp useBgFill="1"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347537"/>
            <a:ext cx="8724900" cy="544764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 TCP  113   192.168.0.102  207.46.144.188   2834    80  [2004.05.19 - 12:15:20.718]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Courier New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E  </a:t>
            </a:r>
            <a:r>
              <a:rPr lang="en-US" altLang="en-US" sz="800" dirty="0" err="1">
                <a:latin typeface="Courier New" charset="0"/>
              </a:rPr>
              <a:t>qSó</a:t>
            </a:r>
            <a:r>
              <a:rPr lang="en-US" altLang="en-US" sz="800" dirty="0">
                <a:latin typeface="Courier New" charset="0"/>
              </a:rPr>
              <a:t>@ €…</a:t>
            </a:r>
            <a:r>
              <a:rPr lang="en-US" altLang="en-US" sz="800" dirty="0" err="1">
                <a:latin typeface="Courier New" charset="0"/>
              </a:rPr>
              <a:t>šÀ</a:t>
            </a:r>
            <a:r>
              <a:rPr lang="en-US" altLang="en-US" sz="800" dirty="0">
                <a:latin typeface="Courier New" charset="0"/>
              </a:rPr>
              <a:t>¨ fÏ.¼</a:t>
            </a:r>
            <a:br>
              <a:rPr lang="en-US" altLang="en-US" sz="800" dirty="0">
                <a:latin typeface="Courier New" charset="0"/>
              </a:rPr>
            </a:br>
            <a:r>
              <a:rPr lang="en-US" altLang="en-US" sz="800" dirty="0">
                <a:latin typeface="Courier New" charset="0"/>
              </a:rPr>
              <a:t> P‚X {</a:t>
            </a:r>
            <a:r>
              <a:rPr lang="en-US" altLang="en-US" sz="800" dirty="0" err="1">
                <a:latin typeface="Courier New" charset="0"/>
              </a:rPr>
              <a:t>È</a:t>
            </a:r>
            <a:r>
              <a:rPr lang="en-US" altLang="en-US" sz="800" dirty="0">
                <a:latin typeface="Courier New" charset="0"/>
              </a:rPr>
              <a:t>EPDpÑ¼  GET /</a:t>
            </a:r>
            <a:r>
              <a:rPr lang="en-US" altLang="en-US" sz="800" dirty="0" err="1">
                <a:latin typeface="Courier New" charset="0"/>
              </a:rPr>
              <a:t>ms.htm</a:t>
            </a:r>
            <a:r>
              <a:rPr lang="en-US" altLang="en-US" sz="800" dirty="0">
                <a:latin typeface="Courier New" charset="0"/>
              </a:rPr>
              <a:t>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Connection: Keep-Alive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Host: </a:t>
            </a:r>
            <a:r>
              <a:rPr lang="en-US" altLang="en-US" sz="800" dirty="0" err="1">
                <a:latin typeface="Courier New" charset="0"/>
              </a:rPr>
              <a:t>www.microsoft.com</a:t>
            </a:r>
            <a:endParaRPr lang="en-US" altLang="en-US" sz="800" dirty="0">
              <a:latin typeface="Courier New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Courier New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Courier New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Courier New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 TCP 1102  207.46.144.188   192.168.0.102     80  2834  [2004.05.19 - 12:15:20.843]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Courier New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E N¢¬@ nEÏ.¼À¨ f P</a:t>
            </a:r>
            <a:br>
              <a:rPr lang="en-US" altLang="en-US" sz="800" dirty="0">
                <a:latin typeface="Courier New" charset="0"/>
              </a:rPr>
            </a:br>
            <a:r>
              <a:rPr lang="en-US" altLang="en-US" sz="800" dirty="0">
                <a:latin typeface="Courier New" charset="0"/>
              </a:rPr>
              <a:t>{</a:t>
            </a:r>
            <a:r>
              <a:rPr lang="en-US" altLang="en-US" sz="800" dirty="0" err="1">
                <a:latin typeface="Courier New" charset="0"/>
              </a:rPr>
              <a:t>È</a:t>
            </a:r>
            <a:r>
              <a:rPr lang="en-US" altLang="en-US" sz="800" dirty="0">
                <a:latin typeface="Courier New" charset="0"/>
              </a:rPr>
              <a:t>E‚</a:t>
            </a:r>
            <a:r>
              <a:rPr lang="en-US" altLang="en-US" sz="800" dirty="0" err="1">
                <a:latin typeface="Courier New" charset="0"/>
              </a:rPr>
              <a:t>XIPÿ¶jà</a:t>
            </a:r>
            <a:r>
              <a:rPr lang="en-US" altLang="en-US" sz="800" dirty="0">
                <a:latin typeface="Courier New" charset="0"/>
              </a:rPr>
              <a:t>  HTTP/1.1 200 OK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Cache-Control: max-age=60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Content-Length: 669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Content-Type: text/html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Last-Modified: Thu, 11 Jul 2002 17:05:42 GMT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Accept-Ranges: bytes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 err="1">
                <a:latin typeface="Courier New" charset="0"/>
              </a:rPr>
              <a:t>ETag</a:t>
            </a:r>
            <a:r>
              <a:rPr lang="en-US" altLang="en-US" sz="800" dirty="0">
                <a:latin typeface="Courier New" charset="0"/>
              </a:rPr>
              <a:t>: "be61bb30fd28c21:27b"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Server: Microsoft-IIS/6.0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P3P: CP="ALL IND DSP COR ADM </a:t>
            </a:r>
            <a:r>
              <a:rPr lang="en-US" altLang="en-US" sz="800" dirty="0" err="1">
                <a:latin typeface="Courier New" charset="0"/>
              </a:rPr>
              <a:t>CONo</a:t>
            </a:r>
            <a:r>
              <a:rPr lang="en-US" altLang="en-US" sz="800" dirty="0">
                <a:latin typeface="Courier New" charset="0"/>
              </a:rPr>
              <a:t> CUR </a:t>
            </a:r>
            <a:r>
              <a:rPr lang="en-US" altLang="en-US" sz="800" dirty="0" err="1">
                <a:latin typeface="Courier New" charset="0"/>
              </a:rPr>
              <a:t>CUSo</a:t>
            </a:r>
            <a:r>
              <a:rPr lang="en-US" altLang="en-US" sz="800" dirty="0">
                <a:latin typeface="Courier New" charset="0"/>
              </a:rPr>
              <a:t> </a:t>
            </a:r>
            <a:r>
              <a:rPr lang="en-US" altLang="en-US" sz="800" dirty="0" err="1">
                <a:latin typeface="Courier New" charset="0"/>
              </a:rPr>
              <a:t>IVAo</a:t>
            </a:r>
            <a:r>
              <a:rPr lang="en-US" altLang="en-US" sz="800" dirty="0">
                <a:latin typeface="Courier New" charset="0"/>
              </a:rPr>
              <a:t> </a:t>
            </a:r>
            <a:r>
              <a:rPr lang="en-US" altLang="en-US" sz="800" dirty="0" err="1">
                <a:latin typeface="Courier New" charset="0"/>
              </a:rPr>
              <a:t>IVDo</a:t>
            </a:r>
            <a:r>
              <a:rPr lang="en-US" altLang="en-US" sz="800" dirty="0">
                <a:latin typeface="Courier New" charset="0"/>
              </a:rPr>
              <a:t> PSA PSD TAI </a:t>
            </a:r>
            <a:r>
              <a:rPr lang="en-US" altLang="en-US" sz="800" dirty="0" err="1">
                <a:latin typeface="Courier New" charset="0"/>
              </a:rPr>
              <a:t>TELo</a:t>
            </a:r>
            <a:r>
              <a:rPr lang="en-US" altLang="en-US" sz="800" dirty="0">
                <a:latin typeface="Courier New" charset="0"/>
              </a:rPr>
              <a:t> OUR </a:t>
            </a:r>
            <a:r>
              <a:rPr lang="en-US" altLang="en-US" sz="800" dirty="0" err="1">
                <a:latin typeface="Courier New" charset="0"/>
              </a:rPr>
              <a:t>SAMo</a:t>
            </a:r>
            <a:r>
              <a:rPr lang="en-US" altLang="en-US" sz="800" dirty="0">
                <a:latin typeface="Courier New" charset="0"/>
              </a:rPr>
              <a:t> CNT COM INT NAV ONL PHY PRE PUR UNI"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X-Powered-By: ASP.NET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Date: Wed, 19 May 2004 16:15:16 GMT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Courier New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&lt;!--TOOLBAR_START--&gt;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&lt;!--TOOLBAR_EXEMPT--&gt;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&lt;!--TOOLBAR_END--&gt;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&lt;!DOCTYPE HTML PUBLIC "-//W3C//DTD HTML 4.0 Transitional//EN"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	"http://www.w3.org/TR/REC-html40/</a:t>
            </a:r>
            <a:r>
              <a:rPr lang="en-US" altLang="en-US" sz="800" dirty="0" err="1">
                <a:latin typeface="Courier New" charset="0"/>
              </a:rPr>
              <a:t>loose.dtd</a:t>
            </a:r>
            <a:r>
              <a:rPr lang="en-US" altLang="en-US" sz="800" dirty="0">
                <a:latin typeface="Courier New" charset="0"/>
              </a:rPr>
              <a:t>"&gt;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&lt;HTML&gt;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&lt;HEAD&gt;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&lt;META HTTP-EQUIV="Refresh" CONTENT="0; URL=/"&gt;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&lt;TITLE&gt;Microsoft Corporation -- Where Do You Want to Go Today?&lt;/TITLE&gt;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&lt;/HEAD&gt;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&lt;BODY BGCOLOR="#FFFFFF" TEXT="#000000"&gt;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&lt;FONT FACE="Verdana, Arial, Helvetica" SIZE=2&gt;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If your browser can't handle redirect, please click &lt;a </a:t>
            </a:r>
            <a:r>
              <a:rPr lang="en-US" altLang="en-US" sz="800" dirty="0" err="1">
                <a:latin typeface="Courier New" charset="0"/>
              </a:rPr>
              <a:t>href</a:t>
            </a:r>
            <a:r>
              <a:rPr lang="en-US" altLang="en-US" sz="800" dirty="0">
                <a:latin typeface="Courier New" charset="0"/>
              </a:rPr>
              <a:t>="/"&gt;here&lt;/a&gt;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&lt;/FONT&gt;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&lt;/BODY&gt;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&lt;/HTML&gt;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dirty="0">
                <a:latin typeface="Courier New" charset="0"/>
              </a:rPr>
              <a:t>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6324600" y="1655018"/>
            <a:ext cx="1752600" cy="554782"/>
          </a:xfrm>
          <a:prstGeom prst="wedgeRoundRectCallout">
            <a:avLst>
              <a:gd name="adj1" fmla="val -104852"/>
              <a:gd name="adj2" fmla="val -63633"/>
              <a:gd name="adj3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Request Message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324600" y="2743200"/>
            <a:ext cx="1752600" cy="457200"/>
          </a:xfrm>
          <a:prstGeom prst="wedgeRoundRectCallout">
            <a:avLst>
              <a:gd name="adj1" fmla="val -105804"/>
              <a:gd name="adj2" fmla="val -50584"/>
              <a:gd name="adj3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charset="0"/>
              </a:rPr>
              <a:t>Response Message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810000" y="2971800"/>
            <a:ext cx="990600" cy="457200"/>
          </a:xfrm>
          <a:prstGeom prst="wedgeRoundRectCallout">
            <a:avLst>
              <a:gd name="adj1" fmla="val -176301"/>
              <a:gd name="adj2" fmla="val 20743"/>
              <a:gd name="adj3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charset="0"/>
              </a:rPr>
              <a:t>Headers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438900" y="4953000"/>
            <a:ext cx="1524000" cy="457200"/>
          </a:xfrm>
          <a:prstGeom prst="wedgeRoundRectCallout">
            <a:avLst>
              <a:gd name="adj1" fmla="val -177358"/>
              <a:gd name="adj2" fmla="val -17854"/>
              <a:gd name="adj3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message body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581400" y="1648327"/>
            <a:ext cx="1219200" cy="457200"/>
          </a:xfrm>
          <a:prstGeom prst="wedgeRoundRectCallout">
            <a:avLst>
              <a:gd name="adj1" fmla="val -127198"/>
              <a:gd name="adj2" fmla="val -13285"/>
              <a:gd name="adj3" fmla="val 16667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charset="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490872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Typical HTTP Transaction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000" dirty="0"/>
              <a:t>Client browser finds a machine address from an Internet Domain Name Server (DNS).</a:t>
            </a:r>
          </a:p>
          <a:p>
            <a:r>
              <a:rPr lang="en-US" altLang="en-US" sz="2000" dirty="0"/>
              <a:t>Client and server open TCP/IP socket connection.</a:t>
            </a:r>
          </a:p>
          <a:p>
            <a:r>
              <a:rPr lang="en-US" altLang="en-US" sz="2000" dirty="0"/>
              <a:t>Server waits for a request.</a:t>
            </a:r>
          </a:p>
          <a:p>
            <a:r>
              <a:rPr lang="en-US" altLang="en-US" sz="2000" dirty="0"/>
              <a:t>Browser sends a verb and an object:</a:t>
            </a:r>
          </a:p>
          <a:p>
            <a:pPr lvl="1"/>
            <a:r>
              <a:rPr lang="en-US" altLang="en-US" sz="1800" dirty="0"/>
              <a:t>GET XYZ.HTM or POST form</a:t>
            </a:r>
          </a:p>
          <a:p>
            <a:pPr lvl="1"/>
            <a:r>
              <a:rPr lang="en-US" altLang="en-US" sz="1800" dirty="0"/>
              <a:t>If there is an error, server can send back an HTML-based explanation.</a:t>
            </a:r>
          </a:p>
          <a:p>
            <a:r>
              <a:rPr lang="en-US" altLang="en-US" sz="2000" dirty="0"/>
              <a:t>Server applies headers to a returned HTML file and delivers to browser.</a:t>
            </a:r>
          </a:p>
          <a:p>
            <a:r>
              <a:rPr lang="en-US" altLang="en-US" sz="2000" dirty="0"/>
              <a:t>Client and server close connection.</a:t>
            </a:r>
          </a:p>
          <a:p>
            <a:pPr lvl="1"/>
            <a:r>
              <a:rPr lang="en-US" altLang="en-US" sz="1800" dirty="0"/>
              <a:t>It is possible for the client to request the connection stay open with HTTP 1.1.</a:t>
            </a:r>
          </a:p>
        </p:txBody>
      </p:sp>
    </p:spTree>
    <p:extLst>
      <p:ext uri="{BB962C8B-B14F-4D97-AF65-F5344CB8AC3E}">
        <p14:creationId xmlns:p14="http://schemas.microsoft.com/office/powerpoint/2010/main" val="2136799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A Typical </a:t>
            </a:r>
            <a:r>
              <a:rPr lang="en-US"/>
              <a:t>HTTP Transaction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From my home network I typed:</a:t>
            </a:r>
            <a:br>
              <a:rPr lang="en-US" altLang="en-US" sz="3600" dirty="0"/>
            </a:br>
            <a:r>
              <a:rPr lang="en-US" altLang="en-US" sz="3600" dirty="0"/>
              <a:t> 	telnet </a:t>
            </a:r>
            <a:r>
              <a:rPr lang="en-US" altLang="en-US" sz="3600" dirty="0">
                <a:hlinkClick r:id="rId2"/>
              </a:rPr>
              <a:t>www.syr.edu</a:t>
            </a:r>
            <a:r>
              <a:rPr lang="en-US" altLang="en-US" sz="3600" dirty="0"/>
              <a:t> 80</a:t>
            </a:r>
            <a:br>
              <a:rPr lang="en-US" altLang="en-US" sz="3600" dirty="0"/>
            </a:br>
            <a:r>
              <a:rPr lang="en-US" altLang="en-US" sz="3600" dirty="0"/>
              <a:t> 	GET/ HTTP/ 1.0</a:t>
            </a:r>
            <a:br>
              <a:rPr lang="en-US" altLang="en-US" sz="3600" dirty="0"/>
            </a:br>
            <a:endParaRPr lang="en-US" altLang="en-US" sz="3600" dirty="0"/>
          </a:p>
          <a:p>
            <a:r>
              <a:rPr lang="en-US" altLang="en-US" sz="3600" dirty="0"/>
              <a:t>On the next page you will see what I received</a:t>
            </a:r>
            <a:r>
              <a:rPr lang="mr-IN" altLang="en-US" sz="3600" dirty="0"/>
              <a:t>…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33829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023864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556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301762"/>
              </p:ext>
            </p:extLst>
          </p:nvPr>
        </p:nvGraphicFramePr>
        <p:xfrm>
          <a:off x="635000" y="381000"/>
          <a:ext cx="78994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6" name="Visio" r:id="rId3" imgW="10134600" imgH="7848600" progId="Visio.Drawing.11">
                  <p:embed/>
                </p:oleObj>
              </mc:Choice>
              <mc:Fallback>
                <p:oleObj name="Visio" r:id="rId3" imgW="10134600" imgH="7848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381000"/>
                        <a:ext cx="78994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692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536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Your supervisor just handed you a spec for implementation of a distributed system with universal connectability using sockets that:</a:t>
            </a:r>
          </a:p>
          <a:p>
            <a:pPr lvl="1"/>
            <a:r>
              <a:rPr lang="en-US" altLang="en-US" sz="2400" dirty="0"/>
              <a:t>Can process an open-ended variety of documents</a:t>
            </a:r>
          </a:p>
          <a:p>
            <a:pPr lvl="1"/>
            <a:r>
              <a:rPr lang="en-US" altLang="en-US" sz="2400" dirty="0"/>
              <a:t>Is expandable by five orders of magnitude in 10 years</a:t>
            </a:r>
          </a:p>
          <a:p>
            <a:pPr lvl="1"/>
            <a:r>
              <a:rPr lang="en-US" altLang="en-US" sz="2400" dirty="0"/>
              <a:t>Can add new tools easily</a:t>
            </a:r>
          </a:p>
          <a:p>
            <a:pPr lvl="1"/>
            <a:r>
              <a:rPr lang="en-US" altLang="en-US" sz="2400" dirty="0"/>
              <a:t>Supports 50 million users a day without gridlock</a:t>
            </a:r>
          </a:p>
          <a:p>
            <a:r>
              <a:rPr lang="en-US" altLang="en-US" sz="2800" dirty="0"/>
              <a:t>You say NO WAY!</a:t>
            </a:r>
          </a:p>
          <a:p>
            <a:r>
              <a:rPr lang="en-US" altLang="en-US" sz="2800" dirty="0"/>
              <a:t>Well, maybe.</a:t>
            </a:r>
          </a:p>
        </p:txBody>
      </p:sp>
    </p:spTree>
    <p:extLst>
      <p:ext uri="{BB962C8B-B14F-4D97-AF65-F5344CB8AC3E}">
        <p14:creationId xmlns:p14="http://schemas.microsoft.com/office/powerpoint/2010/main" val="1193229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HTTP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2200" dirty="0"/>
              <a:t>GET request-URI HTTP/1.1</a:t>
            </a:r>
          </a:p>
          <a:p>
            <a:pPr lvl="1">
              <a:lnSpc>
                <a:spcPct val="110000"/>
              </a:lnSpc>
            </a:pPr>
            <a:r>
              <a:rPr lang="en-US" altLang="en-US" sz="1900" dirty="0"/>
              <a:t>Retrieves entity specified in request-URI as body of response message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POST request-URI HTTP/1.1</a:t>
            </a:r>
          </a:p>
          <a:p>
            <a:pPr lvl="1">
              <a:lnSpc>
                <a:spcPct val="110000"/>
              </a:lnSpc>
            </a:pPr>
            <a:r>
              <a:rPr lang="en-US" altLang="en-US" sz="1900" dirty="0"/>
              <a:t>Sends data in message body to the entity specified in request-URI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PUT request-URI HTTP/1.1</a:t>
            </a:r>
          </a:p>
          <a:p>
            <a:pPr lvl="1">
              <a:lnSpc>
                <a:spcPct val="110000"/>
              </a:lnSpc>
            </a:pPr>
            <a:r>
              <a:rPr lang="en-US" altLang="en-US" sz="1900" dirty="0"/>
              <a:t>Sends entity in message body to become newly created entity specified by request-URI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HEAD request-URI HTTP/1.1</a:t>
            </a:r>
          </a:p>
          <a:p>
            <a:pPr lvl="1">
              <a:lnSpc>
                <a:spcPct val="110000"/>
              </a:lnSpc>
            </a:pPr>
            <a:r>
              <a:rPr lang="en-US" altLang="en-US" sz="1900" dirty="0"/>
              <a:t>Same as GET except the server does not send specified entity in response message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DELETE request-URI HTTP/1.1</a:t>
            </a:r>
          </a:p>
          <a:p>
            <a:pPr lvl="1">
              <a:lnSpc>
                <a:spcPct val="110000"/>
              </a:lnSpc>
            </a:pPr>
            <a:r>
              <a:rPr lang="en-US" altLang="en-US" sz="1900" dirty="0"/>
              <a:t>Request to delete entity specified in request-URI.  </a:t>
            </a:r>
          </a:p>
          <a:p>
            <a:pPr>
              <a:lnSpc>
                <a:spcPct val="110000"/>
              </a:lnSpc>
            </a:pPr>
            <a:r>
              <a:rPr lang="en-US" altLang="en-US" sz="2200" dirty="0"/>
              <a:t>TRACE request-URI HTTP/1.1</a:t>
            </a:r>
          </a:p>
          <a:p>
            <a:pPr lvl="1">
              <a:lnSpc>
                <a:spcPct val="110000"/>
              </a:lnSpc>
            </a:pPr>
            <a:r>
              <a:rPr lang="en-US" altLang="en-US" sz="1900" dirty="0"/>
              <a:t>Request for each host node to report 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20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536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HTTP Request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717800"/>
            <a:ext cx="8305800" cy="22066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accent2"/>
              </a:buClr>
              <a:buSzTx/>
              <a:buFont typeface="Wingdings" charset="2"/>
              <a:buNone/>
            </a:pPr>
            <a:r>
              <a:rPr lang="en-US" altLang="en-US" sz="1800" b="1">
                <a:latin typeface="Courier New" charset="0"/>
              </a:rPr>
              <a:t>GET /default.asp HTTP/1.0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charset="2"/>
              <a:buNone/>
            </a:pPr>
            <a:r>
              <a:rPr lang="en-US" altLang="en-US" sz="1800" b="1">
                <a:latin typeface="Courier New" charset="0"/>
              </a:rPr>
              <a:t>Accept: image/gif, image/x-bitmap, image/jpeg, */*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charset="2"/>
              <a:buNone/>
            </a:pPr>
            <a:r>
              <a:rPr lang="en-US" altLang="en-US" sz="1800" b="1">
                <a:latin typeface="Courier New" charset="0"/>
              </a:rPr>
              <a:t>Accept-Language: en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charset="2"/>
              <a:buNone/>
            </a:pPr>
            <a:r>
              <a:rPr lang="en-US" altLang="en-US" sz="1800" b="1">
                <a:latin typeface="Courier New" charset="0"/>
              </a:rPr>
              <a:t>User-Agent: Mozilla/1.22 (compatible; MSIE 2.0; Windows 95)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charset="2"/>
              <a:buNone/>
            </a:pPr>
            <a:r>
              <a:rPr lang="en-US" altLang="en-US" sz="1800" b="1">
                <a:latin typeface="Courier New" charset="0"/>
              </a:rPr>
              <a:t>Connection: Keep-Alive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charset="2"/>
              <a:buNone/>
            </a:pPr>
            <a:r>
              <a:rPr lang="en-US" altLang="en-US" sz="1800" b="1">
                <a:latin typeface="Courier New" charset="0"/>
              </a:rPr>
              <a:t>If-Modified-Since: Sunday, 17-Apr-96 04:32:58 GMT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b="1">
              <a:latin typeface="Lucida Console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2076450"/>
            <a:ext cx="99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Method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05000" y="2076450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File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0" y="207645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HTTP version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838200" y="240030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209800" y="240030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733800" y="240030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467600" y="2076450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Headers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7239000" y="2452688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447800" y="5338763"/>
            <a:ext cx="2377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Data—none for GET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685800" y="4800600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048000" y="4972050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Blank line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 flipV="1">
            <a:off x="685800" y="4495800"/>
            <a:ext cx="2362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485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68" y="457200"/>
            <a:ext cx="8229600" cy="11189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400" dirty="0"/>
              <a:t>Multipurpose Internet </a:t>
            </a:r>
            <a:br>
              <a:rPr lang="en-US" altLang="en-US" sz="4400" dirty="0"/>
            </a:br>
            <a:r>
              <a:rPr lang="en-US" altLang="en-US" sz="4400" dirty="0"/>
              <a:t>Mail Extensions (MIME)</a:t>
            </a:r>
            <a:br>
              <a:rPr lang="en-US" altLang="en-US" sz="4400" dirty="0"/>
            </a:br>
            <a:r>
              <a:rPr lang="en-US" altLang="en-US" dirty="0">
                <a:hlinkClick r:id="rId2" action="ppaction://hlinksldjump"/>
              </a:rPr>
              <a:t>skip to HTTP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68" y="2057400"/>
            <a:ext cx="8229600" cy="41910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Defines types of data/documents</a:t>
            </a:r>
          </a:p>
          <a:p>
            <a:pPr lvl="1"/>
            <a:r>
              <a:rPr lang="en-US" altLang="en-US" sz="2400" dirty="0"/>
              <a:t>text/plain</a:t>
            </a:r>
          </a:p>
          <a:p>
            <a:pPr lvl="1"/>
            <a:r>
              <a:rPr lang="en-US" altLang="en-US" sz="2400" dirty="0"/>
              <a:t>text/html</a:t>
            </a:r>
          </a:p>
          <a:p>
            <a:pPr lvl="1"/>
            <a:r>
              <a:rPr lang="en-US" altLang="en-US" sz="2400" dirty="0"/>
              <a:t>image/gif</a:t>
            </a:r>
          </a:p>
          <a:p>
            <a:pPr lvl="1"/>
            <a:r>
              <a:rPr lang="en-US" altLang="en-US" sz="2400" dirty="0"/>
              <a:t>image/jpeg</a:t>
            </a:r>
          </a:p>
          <a:p>
            <a:pPr lvl="1"/>
            <a:r>
              <a:rPr lang="en-US" altLang="en-US" sz="2400" dirty="0"/>
              <a:t>audio/x-</a:t>
            </a:r>
            <a:r>
              <a:rPr lang="en-US" altLang="en-US" sz="2400" dirty="0" err="1"/>
              <a:t>pn</a:t>
            </a:r>
            <a:r>
              <a:rPr lang="en-US" altLang="en-US" sz="2400" dirty="0"/>
              <a:t>-</a:t>
            </a:r>
            <a:r>
              <a:rPr lang="en-US" altLang="en-US" sz="2400" dirty="0" err="1"/>
              <a:t>realaudio</a:t>
            </a:r>
            <a:endParaRPr lang="en-US" altLang="en-US" sz="2400" dirty="0"/>
          </a:p>
          <a:p>
            <a:pPr lvl="1"/>
            <a:r>
              <a:rPr lang="en-US" altLang="en-US" sz="2400" dirty="0"/>
              <a:t>audio/x-</a:t>
            </a:r>
            <a:r>
              <a:rPr lang="en-US" altLang="en-US" sz="2400" dirty="0" err="1"/>
              <a:t>ms</a:t>
            </a:r>
            <a:r>
              <a:rPr lang="en-US" altLang="en-US" sz="2400" dirty="0"/>
              <a:t>-</a:t>
            </a:r>
            <a:r>
              <a:rPr lang="en-US" altLang="en-US" sz="2400" dirty="0" err="1"/>
              <a:t>wma</a:t>
            </a:r>
            <a:endParaRPr lang="en-US" altLang="en-US" sz="2400" dirty="0"/>
          </a:p>
          <a:p>
            <a:pPr lvl="1"/>
            <a:r>
              <a:rPr lang="en-US" altLang="en-US" sz="2400" dirty="0"/>
              <a:t>video/x-</a:t>
            </a:r>
            <a:r>
              <a:rPr lang="en-US" altLang="en-US" sz="2400" dirty="0" err="1"/>
              <a:t>ms</a:t>
            </a:r>
            <a:r>
              <a:rPr lang="en-US" altLang="en-US" sz="2400" dirty="0"/>
              <a:t>-</a:t>
            </a:r>
            <a:r>
              <a:rPr lang="en-US" altLang="en-US" sz="2400" dirty="0" err="1"/>
              <a:t>asf</a:t>
            </a:r>
            <a:endParaRPr lang="en-US" altLang="en-US" sz="2400" dirty="0"/>
          </a:p>
          <a:p>
            <a:pPr lvl="1"/>
            <a:r>
              <a:rPr lang="en-US" altLang="en-US" sz="2400" dirty="0"/>
              <a:t>application/octet-stream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57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53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Request Message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89375" y="1712913"/>
            <a:ext cx="5029200" cy="1106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/>
              <a:t>request methods: 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/>
              <a:t>DELETE, GET, HEAD, POST, PUT, TRACE</a:t>
            </a:r>
          </a:p>
        </p:txBody>
      </p:sp>
      <p:pic>
        <p:nvPicPr>
          <p:cNvPr id="6" name="Picture 4" descr="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851275"/>
            <a:ext cx="425767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22838" y="4038600"/>
            <a:ext cx="39957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2"/>
                </a:solidFill>
                <a:latin typeface="Courier New" charset="0"/>
              </a:rPr>
              <a:t>GET /pub/</a:t>
            </a:r>
            <a:r>
              <a:rPr lang="en-US" altLang="en-US" sz="1400" dirty="0" err="1">
                <a:solidFill>
                  <a:schemeClr val="tx2"/>
                </a:solidFill>
                <a:latin typeface="Courier New" charset="0"/>
              </a:rPr>
              <a:t>index.html</a:t>
            </a:r>
            <a:r>
              <a:rPr lang="en-US" altLang="en-US" sz="1400" dirty="0">
                <a:solidFill>
                  <a:schemeClr val="tx2"/>
                </a:solidFill>
                <a:latin typeface="Courier New" charset="0"/>
              </a:rPr>
              <a:t> HTTP/1.0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2"/>
                </a:solidFill>
                <a:latin typeface="Courier New" charset="0"/>
              </a:rPr>
              <a:t>Date: Wed, 20 Mar 2002 10:00:02 GMT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2"/>
                </a:solidFill>
                <a:latin typeface="Courier New" charset="0"/>
              </a:rPr>
              <a:t>Pragma: no-cache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2"/>
                </a:solidFill>
                <a:latin typeface="Courier New" charset="0"/>
              </a:rPr>
              <a:t>From: </a:t>
            </a:r>
            <a:r>
              <a:rPr lang="en-US" altLang="en-US" sz="1400" dirty="0" err="1">
                <a:solidFill>
                  <a:schemeClr val="tx2"/>
                </a:solidFill>
                <a:latin typeface="Courier New" charset="0"/>
              </a:rPr>
              <a:t>amer@udel.edu</a:t>
            </a:r>
            <a:endParaRPr lang="en-US" altLang="en-US" sz="1400" dirty="0">
              <a:solidFill>
                <a:schemeClr val="tx2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2"/>
                </a:solidFill>
                <a:latin typeface="Courier New" charset="0"/>
              </a:rPr>
              <a:t>User-Agent: Mozilla/4.03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chemeClr val="tx2"/>
              </a:solidFill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4879976" y="3851275"/>
            <a:ext cx="88900" cy="1550987"/>
          </a:xfrm>
          <a:prstGeom prst="leftBracket">
            <a:avLst>
              <a:gd name="adj" fmla="val 14538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36575" y="1577975"/>
            <a:ext cx="2286000" cy="1905000"/>
            <a:chOff x="1584" y="1104"/>
            <a:chExt cx="2496" cy="2784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584" y="1104"/>
              <a:ext cx="249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Verdana" charset="0"/>
                </a:rPr>
                <a:t>request line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584" y="1440"/>
              <a:ext cx="2496" cy="110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Verdana" charset="0"/>
                </a:rPr>
                <a:t>headers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584" y="2592"/>
              <a:ext cx="249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Verdana" charset="0"/>
                </a:rPr>
                <a:t>blank line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584" y="2928"/>
              <a:ext cx="2496" cy="96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Verdana" charset="0"/>
                </a:rPr>
                <a:t>body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741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68" y="228601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/>
              <a:t>HTTP Response</a:t>
            </a:r>
            <a:br>
              <a:rPr lang="en-US" altLang="en-US" dirty="0"/>
            </a:br>
            <a:r>
              <a:rPr lang="en-US" altLang="en-US" dirty="0">
                <a:hlinkClick r:id="rId2" action="ppaction://hlinksldjump"/>
              </a:rPr>
              <a:t>skip to Programming the Web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2040" y="2874962"/>
            <a:ext cx="7086600" cy="25733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charset="2"/>
              <a:buNone/>
            </a:pPr>
            <a:r>
              <a:rPr lang="en-US" altLang="en-US" sz="1800" b="1" dirty="0">
                <a:latin typeface="Courier New" charset="0"/>
              </a:rPr>
              <a:t>HTTP/1.0 200 OK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charset="2"/>
              <a:buNone/>
            </a:pPr>
            <a:r>
              <a:rPr lang="en-US" altLang="en-US" sz="1800" b="1" dirty="0">
                <a:latin typeface="Courier New" charset="0"/>
              </a:rPr>
              <a:t>Date: Sun, 21 Apr 1996 02:20:42 GMT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charset="2"/>
              <a:buNone/>
            </a:pPr>
            <a:r>
              <a:rPr lang="en-US" altLang="en-US" sz="1800" b="1" dirty="0">
                <a:latin typeface="Courier New" charset="0"/>
              </a:rPr>
              <a:t>Server: Microsoft-Internet-Information-Server/5.0 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charset="2"/>
              <a:buNone/>
            </a:pPr>
            <a:r>
              <a:rPr lang="en-US" altLang="en-US" sz="1800" b="1" dirty="0">
                <a:latin typeface="Courier New" charset="0"/>
              </a:rPr>
              <a:t>Connection: keep-alive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charset="2"/>
              <a:buNone/>
            </a:pPr>
            <a:r>
              <a:rPr lang="en-US" altLang="en-US" sz="1800" b="1" dirty="0">
                <a:latin typeface="Courier New" charset="0"/>
              </a:rPr>
              <a:t>Content-Type: text/html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charset="2"/>
              <a:buNone/>
            </a:pPr>
            <a:r>
              <a:rPr lang="en-US" altLang="en-US" sz="1800" b="1" dirty="0">
                <a:latin typeface="Courier New" charset="0"/>
              </a:rPr>
              <a:t>Last-Modified: Thu, 18 Apr 1996 17:39:05 GMT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charset="2"/>
              <a:buNone/>
            </a:pPr>
            <a:r>
              <a:rPr lang="en-US" altLang="en-US" sz="1800" b="1" dirty="0">
                <a:latin typeface="Courier New" charset="0"/>
              </a:rPr>
              <a:t>Content-Length: 2543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charset="2"/>
              <a:buNone/>
            </a:pPr>
            <a:r>
              <a:rPr lang="en-US" altLang="en-US" sz="1800" b="1" dirty="0">
                <a:latin typeface="Courier New" charset="0"/>
              </a:rPr>
              <a:t> 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charset="2"/>
              <a:buNone/>
            </a:pPr>
            <a:r>
              <a:rPr lang="en-US" altLang="en-US" sz="1800" b="1" dirty="0">
                <a:latin typeface="Courier New" charset="0"/>
              </a:rPr>
              <a:t>&lt;HTML&gt; Some data... blah, blah, blah &lt;/HTML&gt;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5840" y="1905000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HTTP version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367840" y="222885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25115" y="1905000"/>
            <a:ext cx="147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Status code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65002" y="1905000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Reason phrase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358440" y="2228850"/>
            <a:ext cx="685800" cy="661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2891840" y="2228850"/>
            <a:ext cx="1676400" cy="738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11440" y="1981200"/>
            <a:ext cx="1085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Headers</a:t>
            </a: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397040" y="2305050"/>
            <a:ext cx="1371600" cy="104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027402" y="3957637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Data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6878052" y="4338637"/>
            <a:ext cx="145415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70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095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Response Message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06812" y="1600200"/>
            <a:ext cx="48006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Courier New" charset="0"/>
              </a:rPr>
              <a:t>HTTP/1.1 200 OK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Courier New" charset="0"/>
              </a:rPr>
              <a:t>Date: Tue, 08 Oct 2002 00:31:35 GMT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Courier New" charset="0"/>
              </a:rPr>
              <a:t>Server: Apache/1.3.27 tomcat/1.0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Courier New" charset="0"/>
              </a:rPr>
              <a:t>Last-Modified: 7Oct2002 23:40:01 GMT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Courier New" charset="0"/>
              </a:rPr>
              <a:t>ETag: "20f-6c4b-3da21b51"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Courier New" charset="0"/>
              </a:rPr>
              <a:t>Accept-Ranges: bytes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Courier New" charset="0"/>
              </a:rPr>
              <a:t>Content-Length: 27723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Courier New" charset="0"/>
              </a:rPr>
              <a:t>Keep-Alive: timeout=5, max=300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Courier New" charset="0"/>
              </a:rPr>
              <a:t>Connection: Keep-Alive</a:t>
            </a:r>
          </a:p>
          <a:p>
            <a:pPr>
              <a:lnSpc>
                <a:spcPct val="4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Courier New" charset="0"/>
              </a:rPr>
              <a:t>Content-Type: text/html</a:t>
            </a:r>
            <a:endParaRPr lang="en-US" altLang="en-US" sz="1400">
              <a:solidFill>
                <a:schemeClr val="accent2"/>
              </a:solidFill>
              <a:latin typeface="Courier New" charset="0"/>
            </a:endParaRPr>
          </a:p>
          <a:p>
            <a:pPr eaLnBrk="1" hangingPunct="1">
              <a:lnSpc>
                <a:spcPct val="4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chemeClr val="accent2"/>
              </a:solidFill>
              <a:latin typeface="Times New Roman" charset="0"/>
            </a:endParaRPr>
          </a:p>
          <a:p>
            <a:pPr eaLnBrk="1" hangingPunct="1">
              <a:lnSpc>
                <a:spcPct val="4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accent2"/>
              </a:solidFill>
              <a:latin typeface="Times New Roman" charset="0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914400" y="1570037"/>
            <a:ext cx="1981200" cy="1981200"/>
            <a:chOff x="1584" y="1152"/>
            <a:chExt cx="2688" cy="2784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584" y="1152"/>
              <a:ext cx="2688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Verdana" charset="0"/>
                </a:rPr>
                <a:t>status line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584" y="1488"/>
              <a:ext cx="2688" cy="110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Verdana" charset="0"/>
                </a:rPr>
                <a:t>headers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584" y="2640"/>
              <a:ext cx="2688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Verdana" charset="0"/>
                </a:rPr>
                <a:t>blank line</a:t>
              </a: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584" y="2976"/>
              <a:ext cx="2688" cy="96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Verdana" charset="0"/>
                </a:rPr>
                <a:t>body</a:t>
              </a:r>
            </a:p>
          </p:txBody>
        </p:sp>
      </p:grpSp>
      <p:pic>
        <p:nvPicPr>
          <p:cNvPr id="12" name="Picture 9" descr="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733800"/>
            <a:ext cx="4164012" cy="25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7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42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Status Codes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3242" y="1600200"/>
            <a:ext cx="2362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/>
              <a:t>200   OK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dirty="0"/>
              <a:t>201   Created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dirty="0"/>
              <a:t>202   Accepted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dirty="0"/>
              <a:t>204   No Content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dirty="0"/>
              <a:t>301   Moved Permanently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dirty="0"/>
              <a:t>302   Moved Temporarily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dirty="0"/>
              <a:t>304   Not Modified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dirty="0"/>
              <a:t>400   Bad Request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dirty="0"/>
              <a:t>401   Unauthorized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dirty="0"/>
              <a:t>403   Forbidden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dirty="0"/>
              <a:t>404   Not Found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dirty="0"/>
              <a:t>500   Internal Server Error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dirty="0"/>
              <a:t>501   Not Implemented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dirty="0"/>
              <a:t>502   Bad Gateway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dirty="0"/>
              <a:t>503   Service Unavailable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35442" y="2364194"/>
            <a:ext cx="600375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+mn-lt"/>
              </a:rPr>
              <a:t>Classes: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solidFill>
                <a:srgbClr val="FF33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+mn-lt"/>
              </a:rPr>
              <a:t>1xx:</a:t>
            </a:r>
            <a:r>
              <a:rPr lang="en-US" altLang="en-US" sz="1400">
                <a:latin typeface="+mn-lt"/>
              </a:rPr>
              <a:t> Informational 	- not used, reserved for future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+mn-lt"/>
              </a:rPr>
              <a:t>2xx:</a:t>
            </a:r>
            <a:r>
              <a:rPr lang="en-US" altLang="en-US" sz="1400">
                <a:latin typeface="+mn-lt"/>
              </a:rPr>
              <a:t> Success 	- action was successfully received, understood, 		  and accepted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+mn-lt"/>
              </a:rPr>
              <a:t>3xx:</a:t>
            </a:r>
            <a:r>
              <a:rPr lang="en-US" altLang="en-US" sz="1400">
                <a:latin typeface="+mn-lt"/>
              </a:rPr>
              <a:t> Redirection 	- further action needed to complete 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+mn-lt"/>
              </a:rPr>
              <a:t>4xx:</a:t>
            </a:r>
            <a:r>
              <a:rPr lang="en-US" altLang="en-US" sz="1400">
                <a:latin typeface="+mn-lt"/>
              </a:rPr>
              <a:t> Client Error 	- request contains bad syntax or cannot be fulfilled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+mn-lt"/>
              </a:rPr>
              <a:t>5xx:</a:t>
            </a:r>
            <a:r>
              <a:rPr lang="en-US" altLang="en-US" sz="1400">
                <a:latin typeface="+mn-lt"/>
              </a:rPr>
              <a:t> Server Error 	- server failed to fulfill an apparently valid request</a:t>
            </a:r>
          </a:p>
        </p:txBody>
      </p:sp>
    </p:spTree>
    <p:extLst>
      <p:ext uri="{BB962C8B-B14F-4D97-AF65-F5344CB8AC3E}">
        <p14:creationId xmlns:p14="http://schemas.microsoft.com/office/powerpoint/2010/main" val="1822816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Headers</a:t>
            </a:r>
            <a:endParaRPr lang="en-US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838200" y="1602205"/>
            <a:ext cx="3352800" cy="4419600"/>
            <a:chOff x="864" y="1200"/>
            <a:chExt cx="2112" cy="2784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864" y="1200"/>
              <a:ext cx="211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Verdana" charset="0"/>
                </a:rPr>
                <a:t>Request Line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864" y="1536"/>
              <a:ext cx="2112" cy="1104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864" y="2688"/>
              <a:ext cx="2112" cy="28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5098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Verdana" pitchFamily="34" charset="0"/>
                </a:rPr>
                <a:t>A Blank Line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864" y="3024"/>
              <a:ext cx="2112" cy="960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Verdana" charset="0"/>
                </a:rPr>
                <a:t>Body</a:t>
              </a: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1104" y="2304"/>
              <a:ext cx="1632" cy="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Verdana" charset="0"/>
                </a:rPr>
                <a:t>Entity Headers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104" y="1968"/>
              <a:ext cx="1632" cy="240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Verdana" charset="0"/>
                </a:rPr>
                <a:t>Request Headers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104" y="1632"/>
              <a:ext cx="1632" cy="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Verdana" charset="0"/>
                </a:rPr>
                <a:t>General Headers</a:t>
              </a:r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4800600" y="1602205"/>
            <a:ext cx="3352800" cy="4419600"/>
            <a:chOff x="864" y="1200"/>
            <a:chExt cx="2112" cy="2784"/>
          </a:xfrm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864" y="1200"/>
              <a:ext cx="2112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Verdana" charset="0"/>
                </a:rPr>
                <a:t>Status Line</a:t>
              </a: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864" y="1536"/>
              <a:ext cx="2112" cy="1104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864" y="2688"/>
              <a:ext cx="2112" cy="288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5098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latin typeface="Verdana" pitchFamily="34" charset="0"/>
                </a:rPr>
                <a:t>A Blank Line</a:t>
              </a: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864" y="3024"/>
              <a:ext cx="2112" cy="960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Verdana" charset="0"/>
                </a:rPr>
                <a:t>Body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104" y="2304"/>
              <a:ext cx="1632" cy="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Verdana" charset="0"/>
                </a:rPr>
                <a:t>Entity Headers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1104" y="1968"/>
              <a:ext cx="1632" cy="240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Verdana" charset="0"/>
                </a:rPr>
                <a:t>Response Headers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104" y="1632"/>
              <a:ext cx="1632" cy="2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charset="2"/>
                <a:buChar char="n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charset="2"/>
                <a:buChar char="n"/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charset="2"/>
                <a:buChar char="n"/>
                <a:defRPr sz="23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charset="2"/>
                <a:buChar char="§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Verdana" charset="0"/>
                </a:rPr>
                <a:t>General Headers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41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Headers</a:t>
            </a:r>
            <a:endParaRPr lang="en-US" dirty="0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609600" y="1752600"/>
            <a:ext cx="29718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609600" y="2133600"/>
            <a:ext cx="297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General Headers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85800" y="2209800"/>
            <a:ext cx="914400" cy="53816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Date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Pragma 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676400" y="2209800"/>
            <a:ext cx="1828800" cy="16192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Cache Control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Connection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Trailer 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Transfer-Encoding 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Upgrade 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Via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Warning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267200" y="1752600"/>
            <a:ext cx="4267200" cy="3886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>
            <a:off x="4267200" y="2133600"/>
            <a:ext cx="426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419600" y="17526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Request Headers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4343400" y="2209800"/>
            <a:ext cx="1828800" cy="11557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Authorization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From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If-Modified-Since</a:t>
            </a:r>
            <a:r>
              <a:rPr lang="en-US" altLang="en-US" sz="1200">
                <a:latin typeface="Verdana" charset="0"/>
              </a:rPr>
              <a:t> </a:t>
            </a:r>
            <a:r>
              <a:rPr lang="en-US" altLang="en-US" sz="1400">
                <a:latin typeface="Verdana" charset="0"/>
              </a:rPr>
              <a:t>       Referer       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User-Agent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6248400" y="2209800"/>
            <a:ext cx="2209800" cy="3344863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Accept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Accept-Charset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Accept-Encoding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Accept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Language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Expect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Host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If-Match</a:t>
            </a:r>
            <a:r>
              <a:rPr lang="en-US" altLang="en-US" sz="1800">
                <a:latin typeface="Verdana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If-None-Match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If-Range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If-Unmodified-Since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Max-Forwards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Proxy-Authorization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Range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TE 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782638" y="4648200"/>
            <a:ext cx="4572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782638" y="5181600"/>
            <a:ext cx="4572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 useBgFill="1"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1219200" y="4648200"/>
            <a:ext cx="4572000" cy="3365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charset="0"/>
              </a:rPr>
              <a:t>Headers present in HTTP/1.0 &amp; HTTP/1.1</a:t>
            </a:r>
          </a:p>
        </p:txBody>
      </p:sp>
      <p:sp useBgFill="1"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1239838" y="5149850"/>
            <a:ext cx="3581400" cy="3365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Verdana" charset="0"/>
              </a:rPr>
              <a:t>New headers added in HTTP/1.1</a:t>
            </a:r>
          </a:p>
        </p:txBody>
      </p:sp>
    </p:spTree>
    <p:extLst>
      <p:ext uri="{BB962C8B-B14F-4D97-AF65-F5344CB8AC3E}">
        <p14:creationId xmlns:p14="http://schemas.microsoft.com/office/powerpoint/2010/main" val="1179357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Headers</a:t>
            </a:r>
            <a:endParaRPr lang="en-US" dirty="0"/>
          </a:p>
        </p:txBody>
      </p:sp>
      <p:sp useBgFill="1">
        <p:nvSpPr>
          <p:cNvPr id="17" name="Rectangle 2"/>
          <p:cNvSpPr>
            <a:spLocks noChangeArrowheads="1"/>
          </p:cNvSpPr>
          <p:nvPr/>
        </p:nvSpPr>
        <p:spPr bwMode="auto">
          <a:xfrm>
            <a:off x="304800" y="1905000"/>
            <a:ext cx="4267200" cy="1905000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304800" y="2286000"/>
            <a:ext cx="426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Response Headers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514600" y="2362200"/>
            <a:ext cx="1905000" cy="13684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Accept-Ranges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Age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ETag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Proxy-Authenticate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Retry-After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Vary    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724400" y="1828800"/>
            <a:ext cx="4114800" cy="2133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4724400" y="2209800"/>
            <a:ext cx="411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724400" y="1828800"/>
            <a:ext cx="411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Entity Headers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800600" y="2286000"/>
            <a:ext cx="1905000" cy="15811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Allow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Content-Encoding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Content-Length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Content-Type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Expires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Last-Modified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extension-header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2514600" y="4800600"/>
            <a:ext cx="4572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2514600" y="5334000"/>
            <a:ext cx="4572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2951163" y="4800600"/>
            <a:ext cx="457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Verdana" charset="0"/>
              </a:rPr>
              <a:t>Headers present in HTTP/1.0 &amp; HTTP/1.1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2971800" y="5302250"/>
            <a:ext cx="358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Verdana" charset="0"/>
              </a:rPr>
              <a:t>New headers added in HTTP/1.1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781800" y="2286000"/>
            <a:ext cx="1981200" cy="94297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Content-Language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Content-Location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Content-MD5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Content-Range</a:t>
            </a:r>
            <a:endParaRPr lang="en-US" altLang="en-US" sz="1800">
              <a:latin typeface="Verdana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381000" y="2362200"/>
            <a:ext cx="1981200" cy="81438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Location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Server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>
                <a:latin typeface="Verdana" charset="0"/>
              </a:rPr>
              <a:t>WWW-Authenticate</a:t>
            </a:r>
          </a:p>
        </p:txBody>
      </p:sp>
    </p:spTree>
    <p:extLst>
      <p:ext uri="{BB962C8B-B14F-4D97-AF65-F5344CB8AC3E}">
        <p14:creationId xmlns:p14="http://schemas.microsoft.com/office/powerpoint/2010/main" val="97806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Introduction to Internet and Web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This presentation addresses two questions:</a:t>
            </a:r>
          </a:p>
          <a:p>
            <a:pPr lvl="1"/>
            <a:r>
              <a:rPr lang="en-US" altLang="en-US" sz="2800" dirty="0"/>
              <a:t>Is that possible?</a:t>
            </a:r>
          </a:p>
          <a:p>
            <a:pPr lvl="2"/>
            <a:r>
              <a:rPr lang="en-US" altLang="en-US" sz="2400" dirty="0"/>
              <a:t>Well yes—look over there—the web!</a:t>
            </a:r>
          </a:p>
          <a:p>
            <a:pPr lvl="1"/>
            <a:r>
              <a:rPr lang="en-US" altLang="en-US" sz="2800" dirty="0"/>
              <a:t>How was it accomplished?</a:t>
            </a:r>
          </a:p>
          <a:p>
            <a:pPr lvl="2"/>
            <a:r>
              <a:rPr lang="en-US" altLang="en-US" sz="2400" dirty="0"/>
              <a:t>Processing structure and protocols</a:t>
            </a:r>
          </a:p>
          <a:p>
            <a:pPr lvl="2"/>
            <a:r>
              <a:rPr lang="en-US" altLang="en-US" sz="2400" dirty="0"/>
              <a:t>Programming tools</a:t>
            </a:r>
          </a:p>
          <a:p>
            <a:pPr lvl="3"/>
            <a:r>
              <a:rPr lang="en-US" altLang="en-US" sz="2000" dirty="0"/>
              <a:t>Web servers and browsers that host:</a:t>
            </a:r>
          </a:p>
          <a:p>
            <a:pPr lvl="4"/>
            <a:r>
              <a:rPr lang="en-US" altLang="en-US" sz="1800" dirty="0"/>
              <a:t>Script languages, e.g., </a:t>
            </a:r>
            <a:r>
              <a:rPr lang="en-US" altLang="en-US" sz="1800" dirty="0" err="1"/>
              <a:t>Javascript</a:t>
            </a:r>
            <a:r>
              <a:rPr lang="en-US" altLang="en-US" sz="1800" dirty="0"/>
              <a:t>, VBScript, Perl, Ruby, …</a:t>
            </a:r>
          </a:p>
          <a:p>
            <a:pPr lvl="4"/>
            <a:r>
              <a:rPr lang="en-US" altLang="en-US" sz="1800" dirty="0"/>
              <a:t>Programming languages:</a:t>
            </a:r>
            <a:br>
              <a:rPr lang="en-US" altLang="en-US" sz="1800" dirty="0"/>
            </a:br>
            <a:r>
              <a:rPr lang="en-US" altLang="en-US" sz="1800" dirty="0"/>
              <a:t>     Visual Basic, Java, C++, C#, …</a:t>
            </a:r>
          </a:p>
          <a:p>
            <a:pPr lvl="2"/>
            <a:r>
              <a:rPr lang="en-US" altLang="en-US" sz="2400" dirty="0"/>
              <a:t>And, of course, some very smart people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21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Web Processing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dirty="0" err="1"/>
              <a:t>HyperText</a:t>
            </a:r>
            <a:r>
              <a:rPr lang="en-US" altLang="en-US" dirty="0"/>
              <a:t> Markup Language (HTML)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Web of linked documents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Unlimited scope of information content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Hypertext Transfer Protocol (HTTP)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Universal access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HTTP is a "request-response" protocol specifying that a client will open a connection to server then send request using a very specific format. Server will then respond and close connection. 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Graphical browser client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Sophisticated rendering makes authoring simpler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HTML file server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Using HTTP, interprets request, provides appropriate response, usually a file in HTML format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33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89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HTML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HTML tag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Tagged Head section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Declarations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Tagged Body section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Block elements</a:t>
            </a:r>
          </a:p>
          <a:p>
            <a:pPr lvl="2">
              <a:lnSpc>
                <a:spcPct val="110000"/>
              </a:lnSpc>
            </a:pPr>
            <a:r>
              <a:rPr lang="en-US" altLang="en-US" dirty="0"/>
              <a:t>Headings, paragraphs, lists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Forms</a:t>
            </a:r>
          </a:p>
          <a:p>
            <a:pPr lvl="2">
              <a:lnSpc>
                <a:spcPct val="110000"/>
              </a:lnSpc>
            </a:pPr>
            <a:r>
              <a:rPr lang="en-US" altLang="en-US" dirty="0"/>
              <a:t>Text fields, Buttons, Menus, …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Frames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Images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Links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Tables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48702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39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74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Extension—Cascading Style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Help to separate content from presentation</a:t>
            </a:r>
          </a:p>
          <a:p>
            <a:r>
              <a:rPr lang="en-US" altLang="en-US" sz="3200" dirty="0"/>
              <a:t>Defines styles using C-structure like notation:</a:t>
            </a:r>
          </a:p>
          <a:p>
            <a:pPr lvl="1"/>
            <a:r>
              <a:rPr lang="en-US" altLang="en-US" sz="2800" dirty="0"/>
              <a:t>body { font-family: </a:t>
            </a:r>
            <a:r>
              <a:rPr lang="en-US" altLang="en-US" sz="2800" dirty="0" err="1"/>
              <a:t>tahoma</a:t>
            </a:r>
            <a:r>
              <a:rPr lang="en-US" altLang="en-US" sz="2800" dirty="0"/>
              <a:t>; font-size: medium; }</a:t>
            </a:r>
          </a:p>
          <a:p>
            <a:pPr lvl="2"/>
            <a:r>
              <a:rPr lang="en-US" altLang="en-US" sz="2400" dirty="0"/>
              <a:t>May apply to specific tags, as above</a:t>
            </a:r>
          </a:p>
          <a:p>
            <a:pPr lvl="1"/>
            <a:r>
              <a:rPr lang="en-US" altLang="en-US" sz="2800" dirty="0"/>
              <a:t>.notice { color: red; font-size: large; }</a:t>
            </a:r>
          </a:p>
          <a:p>
            <a:pPr lvl="2"/>
            <a:r>
              <a:rPr lang="en-US" altLang="en-US" sz="2400" dirty="0"/>
              <a:t>Defines a class called notice</a:t>
            </a:r>
          </a:p>
          <a:p>
            <a:pPr lvl="2"/>
            <a:r>
              <a:rPr lang="en-US" altLang="en-US" sz="2400" dirty="0"/>
              <a:t>&lt;span class=“notice”&gt;…&lt;/span&gt;</a:t>
            </a:r>
          </a:p>
          <a:p>
            <a:pPr lvl="2"/>
            <a:r>
              <a:rPr lang="en-US" altLang="en-US" sz="2400" dirty="0"/>
              <a:t>By default can be applied to any tag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801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21473"/>
              </p:ext>
            </p:extLst>
          </p:nvPr>
        </p:nvGraphicFramePr>
        <p:xfrm>
          <a:off x="609600" y="381000"/>
          <a:ext cx="7885364" cy="5914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1" name="Document" r:id="rId3" imgW="7299960" imgH="5486400" progId="Word.Document.8">
                  <p:embed/>
                </p:oleObj>
              </mc:Choice>
              <mc:Fallback>
                <p:oleObj name="Document" r:id="rId3" imgW="7299960" imgH="5486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7885364" cy="5914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350711" y="4572000"/>
            <a:ext cx="3124200" cy="1295400"/>
          </a:xfrm>
          <a:prstGeom prst="wedgeRoundRectCallout">
            <a:avLst>
              <a:gd name="adj1" fmla="val -79467"/>
              <a:gd name="adj2" fmla="val -1244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Cascading style sheets introduced.  Helps separate content from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155229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914400" y="1219200"/>
            <a:ext cx="7391400" cy="365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Programming the Web</a:t>
            </a:r>
          </a:p>
        </p:txBody>
      </p:sp>
    </p:spTree>
    <p:extLst>
      <p:ext uri="{BB962C8B-B14F-4D97-AF65-F5344CB8AC3E}">
        <p14:creationId xmlns:p14="http://schemas.microsoft.com/office/powerpoint/2010/main" val="1774372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Web 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Packaged functionality</a:t>
            </a:r>
          </a:p>
          <a:p>
            <a:pPr lvl="1"/>
            <a:r>
              <a:rPr lang="en-US" altLang="en-US" sz="2800" dirty="0"/>
              <a:t>Web server supports default and user supplied controls</a:t>
            </a:r>
          </a:p>
          <a:p>
            <a:r>
              <a:rPr lang="en-US" altLang="en-US" sz="3200" dirty="0"/>
              <a:t>Dynamic content display</a:t>
            </a:r>
          </a:p>
          <a:p>
            <a:pPr lvl="1"/>
            <a:r>
              <a:rPr lang="en-US" altLang="en-US" sz="2800" dirty="0"/>
              <a:t>ASP, JSP generates HTML using server data</a:t>
            </a:r>
          </a:p>
          <a:p>
            <a:pPr lvl="1"/>
            <a:r>
              <a:rPr lang="en-US" altLang="en-US" sz="2800" dirty="0"/>
              <a:t>Browser interprets client side scripts</a:t>
            </a:r>
          </a:p>
          <a:p>
            <a:r>
              <a:rPr lang="en-US" altLang="en-US" sz="3200" dirty="0"/>
              <a:t>Machine-to-machine</a:t>
            </a:r>
          </a:p>
          <a:p>
            <a:pPr lvl="1"/>
            <a:r>
              <a:rPr lang="en-US" altLang="en-US" sz="2800" dirty="0"/>
              <a:t>Web services provide RPC interface</a:t>
            </a:r>
            <a:endParaRPr lang="en-US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06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Programming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600" dirty="0"/>
              <a:t>Client-side programming</a:t>
            </a:r>
          </a:p>
          <a:p>
            <a:pPr lvl="1"/>
            <a:r>
              <a:rPr lang="en-US" altLang="en-US" sz="2200" dirty="0"/>
              <a:t>JavaScript</a:t>
            </a:r>
          </a:p>
          <a:p>
            <a:pPr lvl="2"/>
            <a:r>
              <a:rPr lang="en-US" altLang="en-US" sz="1900" dirty="0"/>
              <a:t>Can modify HTML document using scripts sent from server and interpreted by client.</a:t>
            </a:r>
          </a:p>
          <a:p>
            <a:pPr lvl="1"/>
            <a:r>
              <a:rPr lang="en-US" altLang="en-US" sz="2200" dirty="0"/>
              <a:t>Silverlight uses C# in embedded CLR in browser plug-in</a:t>
            </a:r>
          </a:p>
          <a:p>
            <a:pPr lvl="1"/>
            <a:r>
              <a:rPr lang="en-US" altLang="en-US" sz="2200" dirty="0" err="1"/>
              <a:t>.Net</a:t>
            </a:r>
            <a:r>
              <a:rPr lang="en-US" altLang="en-US" sz="2200" dirty="0"/>
              <a:t> controls, Java applets—need permissions</a:t>
            </a:r>
          </a:p>
          <a:p>
            <a:r>
              <a:rPr lang="en-US" altLang="en-US" sz="2600" dirty="0"/>
              <a:t>Server-side programming</a:t>
            </a:r>
          </a:p>
          <a:p>
            <a:pPr lvl="1"/>
            <a:r>
              <a:rPr lang="en-US" altLang="en-US" sz="2200" dirty="0"/>
              <a:t>ASP script, C# code-behind</a:t>
            </a:r>
          </a:p>
          <a:p>
            <a:pPr lvl="1"/>
            <a:r>
              <a:rPr lang="en-US" altLang="en-US" sz="2200" dirty="0"/>
              <a:t>Server components</a:t>
            </a:r>
          </a:p>
          <a:p>
            <a:pPr lvl="2"/>
            <a:r>
              <a:rPr lang="en-US" altLang="en-US" sz="1900" dirty="0"/>
              <a:t>Session, application, ADO, </a:t>
            </a:r>
            <a:r>
              <a:rPr lang="en-US" altLang="en-US" sz="1900" dirty="0" err="1"/>
              <a:t>FileSystem</a:t>
            </a:r>
            <a:r>
              <a:rPr lang="en-US" altLang="en-US" sz="1900" dirty="0"/>
              <a:t>, …</a:t>
            </a:r>
          </a:p>
          <a:p>
            <a:pPr lvl="1"/>
            <a:r>
              <a:rPr lang="en-US" altLang="en-US" sz="2200" dirty="0"/>
              <a:t>Web controls used on ASPX pages</a:t>
            </a:r>
          </a:p>
          <a:p>
            <a:pPr lvl="1"/>
            <a:r>
              <a:rPr lang="en-US" altLang="en-US" sz="2200" dirty="0"/>
              <a:t>Web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60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/>
              <a:t>Web Programming— </a:t>
            </a:r>
            <a:br>
              <a:rPr lang="en-US" altLang="en-US" dirty="0"/>
            </a:br>
            <a:r>
              <a:rPr lang="en-US" altLang="en-US" dirty="0"/>
              <a:t>Language Model</a:t>
            </a:r>
            <a:endParaRPr lang="en-US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56473"/>
              </p:ext>
            </p:extLst>
          </p:nvPr>
        </p:nvGraphicFramePr>
        <p:xfrm>
          <a:off x="914400" y="1524000"/>
          <a:ext cx="7315200" cy="475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Visio" r:id="rId3" imgW="8509000" imgH="5537200" progId="Visio.Drawing.11">
                  <p:embed/>
                </p:oleObj>
              </mc:Choice>
              <mc:Fallback>
                <p:oleObj name="Visio" r:id="rId3" imgW="8509000" imgH="55372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7315200" cy="4754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52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11" y="478536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hlinkClick r:id="rId2" action="ppaction://hlinksldjump"/>
              </a:rPr>
              <a:t>Introduction to the Internet and Web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hlinkClick r:id="rId3" action="ppaction://hlinksldjump"/>
              </a:rPr>
              <a:t>Internet Design Principles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hlinkClick r:id="rId4" action="ppaction://hlinksldjump"/>
              </a:rPr>
              <a:t>Internet and Web History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hlinkClick r:id="rId5" action="ppaction://hlinksldjump"/>
              </a:rPr>
              <a:t>Web Technologies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hlinkClick r:id="rId6" action="ppaction://hlinksldjump"/>
              </a:rPr>
              <a:t>Pinging Various URLs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hlinkClick r:id="rId7" action="ppaction://hlinksldjump"/>
              </a:rPr>
              <a:t>Web Processing Models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hlinkClick r:id="rId8" action="ppaction://hlinksldjump"/>
              </a:rPr>
              <a:t>Programming the Web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hlinkClick r:id="rId9" action="ppaction://hlinksldjump"/>
              </a:rPr>
              <a:t>Extending the Web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>
                <a:hlinkClick r:id="rId10" action="ppaction://hlinksldjump"/>
              </a:rPr>
              <a:t>People in the Web</a:t>
            </a:r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223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/>
              <a:t>Programming the Web</a:t>
            </a:r>
            <a:br>
              <a:rPr lang="en-US" altLang="en-US" sz="4800" dirty="0"/>
            </a:br>
            <a:r>
              <a:rPr lang="en-US" altLang="en-US" dirty="0"/>
              <a:t>Server-Side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What is server-side code?</a:t>
            </a:r>
          </a:p>
          <a:p>
            <a:pPr lvl="1"/>
            <a:r>
              <a:rPr lang="en-US" altLang="en-US" sz="2400" dirty="0"/>
              <a:t>Software that runs on the server, not the client</a:t>
            </a:r>
          </a:p>
          <a:p>
            <a:pPr lvl="1"/>
            <a:r>
              <a:rPr lang="en-US" altLang="en-US" sz="2400" dirty="0"/>
              <a:t>Receives input from</a:t>
            </a:r>
          </a:p>
          <a:p>
            <a:pPr marL="1085850" lvl="2"/>
            <a:r>
              <a:rPr lang="en-US" altLang="en-US" sz="2000" dirty="0"/>
              <a:t>URL parameters</a:t>
            </a:r>
          </a:p>
          <a:p>
            <a:pPr marL="1085850" lvl="2"/>
            <a:r>
              <a:rPr lang="en-US" altLang="en-US" sz="2000" dirty="0"/>
              <a:t>HTML form data</a:t>
            </a:r>
          </a:p>
          <a:p>
            <a:pPr marL="1085850" lvl="2"/>
            <a:r>
              <a:rPr lang="en-US" altLang="en-US" sz="2000" dirty="0"/>
              <a:t>Cookies</a:t>
            </a:r>
          </a:p>
          <a:p>
            <a:pPr marL="1085850" lvl="2"/>
            <a:r>
              <a:rPr lang="en-US" altLang="en-US" sz="2000" dirty="0"/>
              <a:t>HTTP headers</a:t>
            </a:r>
          </a:p>
          <a:p>
            <a:pPr lvl="1"/>
            <a:r>
              <a:rPr lang="en-US" altLang="en-US" sz="2400" dirty="0"/>
              <a:t>Can access server-side databases, e-mail servers, files, web services, etc.</a:t>
            </a:r>
          </a:p>
          <a:p>
            <a:pPr lvl="1"/>
            <a:r>
              <a:rPr lang="en-US" altLang="en-US" sz="2400" dirty="0"/>
              <a:t>Dynamically builds a custom HTML response </a:t>
            </a:r>
            <a:br>
              <a:rPr lang="en-US" altLang="en-US" sz="2400" dirty="0"/>
            </a:br>
            <a:r>
              <a:rPr lang="en-US" altLang="en-US" sz="2400" dirty="0"/>
              <a:t>for a client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03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Traditional HTML Serving Model</a:t>
            </a:r>
            <a:endParaRPr lang="en-US" dirty="0"/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285162"/>
              </p:ext>
            </p:extLst>
          </p:nvPr>
        </p:nvGraphicFramePr>
        <p:xfrm>
          <a:off x="961231" y="1447800"/>
          <a:ext cx="7221538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name="Visio" r:id="rId3" imgW="8597900" imgH="6007100" progId="Visio.Drawing.11">
                  <p:embed/>
                </p:oleObj>
              </mc:Choice>
              <mc:Fallback>
                <p:oleObj name="Visio" r:id="rId3" imgW="8597900" imgH="60071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231" y="1447800"/>
                        <a:ext cx="7221538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6176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ASP Dynamic Serving Model</a:t>
            </a:r>
          </a:p>
        </p:txBody>
      </p:sp>
      <p:graphicFrame>
        <p:nvGraphicFramePr>
          <p:cNvPr id="6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431799"/>
              </p:ext>
            </p:extLst>
          </p:nvPr>
        </p:nvGraphicFramePr>
        <p:xfrm>
          <a:off x="888206" y="1600200"/>
          <a:ext cx="7367588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Visio" r:id="rId3" imgW="9118600" imgH="6832600" progId="Visio.Drawing.11">
                  <p:embed/>
                </p:oleObj>
              </mc:Choice>
              <mc:Fallback>
                <p:oleObj name="Visio" r:id="rId3" imgW="9118600" imgH="6832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206" y="1600200"/>
                        <a:ext cx="7367588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9823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 err="1"/>
              <a:t>Asp.Net</a:t>
            </a:r>
            <a:r>
              <a:rPr lang="en-US" altLang="en-US" dirty="0"/>
              <a:t> Serving Model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148671"/>
              </p:ext>
            </p:extLst>
          </p:nvPr>
        </p:nvGraphicFramePr>
        <p:xfrm>
          <a:off x="1203325" y="1463842"/>
          <a:ext cx="6737350" cy="4736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6" name="Visio" r:id="rId3" imgW="8940800" imgH="6743700" progId="Visio.Drawing.11">
                  <p:embed/>
                </p:oleObj>
              </mc:Choice>
              <mc:Fallback>
                <p:oleObj name="Visio" r:id="rId3" imgW="8940800" imgH="67437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1463842"/>
                        <a:ext cx="6737350" cy="4736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60994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 err="1"/>
              <a:t>Asp.Net</a:t>
            </a:r>
            <a:r>
              <a:rPr lang="en-US" altLang="en-US" dirty="0"/>
              <a:t> Ajax Serving Model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2" y="1447800"/>
            <a:ext cx="70516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3442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/>
              <a:t>Programming the Web</a:t>
            </a:r>
            <a:br>
              <a:rPr lang="en-US" altLang="en-US" dirty="0"/>
            </a:br>
            <a:r>
              <a:rPr lang="en-US" altLang="en-US" dirty="0"/>
              <a:t>Server-Side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Why server-side code?</a:t>
            </a:r>
          </a:p>
          <a:p>
            <a:pPr lvl="1"/>
            <a:r>
              <a:rPr lang="en-US" altLang="en-US" sz="2200" dirty="0"/>
              <a:t>Accessibility</a:t>
            </a:r>
          </a:p>
          <a:p>
            <a:pPr marL="1085850" lvl="2"/>
            <a:r>
              <a:rPr lang="en-US" altLang="en-US" sz="2000" dirty="0"/>
              <a:t>You can reach the Internet from any browser, any device, any time, anywhere</a:t>
            </a:r>
          </a:p>
          <a:p>
            <a:pPr lvl="1"/>
            <a:r>
              <a:rPr lang="en-US" altLang="en-US" sz="2200" dirty="0"/>
              <a:t>Manageability</a:t>
            </a:r>
          </a:p>
          <a:p>
            <a:pPr marL="1085850" lvl="2"/>
            <a:r>
              <a:rPr lang="en-US" altLang="en-US" sz="2000" dirty="0"/>
              <a:t>Does not require distribution of application code</a:t>
            </a:r>
          </a:p>
          <a:p>
            <a:pPr marL="1085850" lvl="2"/>
            <a:r>
              <a:rPr lang="en-US" altLang="en-US" sz="2000" dirty="0"/>
              <a:t>Easy to change code</a:t>
            </a:r>
          </a:p>
          <a:p>
            <a:pPr lvl="1"/>
            <a:r>
              <a:rPr lang="en-US" altLang="en-US" sz="2200" dirty="0"/>
              <a:t>Security</a:t>
            </a:r>
          </a:p>
          <a:p>
            <a:pPr marL="1085850" lvl="2"/>
            <a:r>
              <a:rPr lang="en-US" altLang="en-US" sz="2000" dirty="0"/>
              <a:t>Source code is not exposed</a:t>
            </a:r>
          </a:p>
          <a:p>
            <a:pPr marL="1085850" lvl="2"/>
            <a:r>
              <a:rPr lang="en-US" altLang="en-US" sz="2000" dirty="0"/>
              <a:t>Once user is authenticated, can only allow certain actions</a:t>
            </a:r>
          </a:p>
          <a:p>
            <a:pPr lvl="1"/>
            <a:r>
              <a:rPr lang="en-US" altLang="en-US" sz="2200" dirty="0"/>
              <a:t>Scalability</a:t>
            </a:r>
          </a:p>
          <a:p>
            <a:pPr marL="1085850" lvl="2"/>
            <a:r>
              <a:rPr lang="en-US" altLang="en-US" sz="2000" dirty="0"/>
              <a:t>Web-based three-tier architecture can scale out</a:t>
            </a:r>
          </a:p>
        </p:txBody>
      </p:sp>
    </p:spTree>
    <p:extLst>
      <p:ext uri="{BB962C8B-B14F-4D97-AF65-F5344CB8AC3E}">
        <p14:creationId xmlns:p14="http://schemas.microsoft.com/office/powerpoint/2010/main" val="10293612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211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Three-Tier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1379"/>
          </a:xfrm>
        </p:spPr>
        <p:txBody>
          <a:bodyPr/>
          <a:lstStyle/>
          <a:p>
            <a:r>
              <a:rPr lang="en-US" altLang="en-US" dirty="0"/>
              <a:t>Client tier</a:t>
            </a:r>
          </a:p>
          <a:p>
            <a:pPr lvl="1"/>
            <a:r>
              <a:rPr lang="en-US" altLang="en-US" dirty="0"/>
              <a:t>Presentation layer</a:t>
            </a:r>
          </a:p>
          <a:p>
            <a:pPr lvl="1"/>
            <a:r>
              <a:rPr lang="en-US" altLang="en-US" dirty="0"/>
              <a:t>Client UI, client-side scripts, client specific application logic</a:t>
            </a:r>
          </a:p>
          <a:p>
            <a:r>
              <a:rPr lang="en-US" altLang="en-US" dirty="0"/>
              <a:t>Server tier</a:t>
            </a:r>
          </a:p>
          <a:p>
            <a:pPr lvl="1"/>
            <a:r>
              <a:rPr lang="en-US" altLang="en-US" dirty="0"/>
              <a:t>Application logic, server-side scripts, form handling, data requests</a:t>
            </a:r>
          </a:p>
          <a:p>
            <a:r>
              <a:rPr lang="en-US" altLang="en-US" dirty="0"/>
              <a:t>Data tier</a:t>
            </a:r>
          </a:p>
          <a:p>
            <a:pPr lvl="1"/>
            <a:r>
              <a:rPr lang="en-US" altLang="en-US" dirty="0"/>
              <a:t>Data storage and access 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339317"/>
              </p:ext>
            </p:extLst>
          </p:nvPr>
        </p:nvGraphicFramePr>
        <p:xfrm>
          <a:off x="800100" y="2133600"/>
          <a:ext cx="7543800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3" name="VISIO" r:id="rId3" imgW="5981700" imgH="2667000" progId="Visio.Drawing.6">
                  <p:embed/>
                </p:oleObj>
              </mc:Choice>
              <mc:Fallback>
                <p:oleObj name="VISIO" r:id="rId3" imgW="5981700" imgH="2667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133600"/>
                        <a:ext cx="7543800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6382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711407"/>
              </p:ext>
            </p:extLst>
          </p:nvPr>
        </p:nvGraphicFramePr>
        <p:xfrm>
          <a:off x="838200" y="228600"/>
          <a:ext cx="77724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Visio" r:id="rId3" imgW="10426700" imgH="8102600" progId="Visio.Drawing.11">
                  <p:embed/>
                </p:oleObj>
              </mc:Choice>
              <mc:Fallback>
                <p:oleObj name="Visio" r:id="rId3" imgW="10426700" imgH="8102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"/>
                        <a:ext cx="77724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766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 err="1"/>
              <a:t>.Net</a:t>
            </a:r>
            <a:r>
              <a:rPr lang="en-US" altLang="en-US" dirty="0"/>
              <a:t>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model of previous slide is very powerful!</a:t>
            </a:r>
            <a:br>
              <a:rPr lang="en-US" altLang="en-US" dirty="0"/>
            </a:br>
            <a:endParaRPr lang="en-US" altLang="en-US" sz="1400" dirty="0"/>
          </a:p>
          <a:p>
            <a:pPr lvl="1"/>
            <a:r>
              <a:rPr lang="en-US" altLang="en-US" dirty="0"/>
              <a:t>A browser that knows nothing about some sophisticated server-side processing can take advantage of that by downloading a </a:t>
            </a:r>
            <a:r>
              <a:rPr lang="en-US" altLang="en-US" dirty="0" err="1"/>
              <a:t>.Net</a:t>
            </a:r>
            <a:r>
              <a:rPr lang="en-US" altLang="en-US" dirty="0"/>
              <a:t> control that encapsulates all the intelligence necessary to work with the server.</a:t>
            </a:r>
            <a:br>
              <a:rPr lang="en-US" altLang="en-US" dirty="0"/>
            </a:br>
            <a:endParaRPr lang="en-US" altLang="en-US" dirty="0"/>
          </a:p>
          <a:p>
            <a:pPr lvl="1"/>
            <a:r>
              <a:rPr lang="en-US" altLang="en-US" dirty="0"/>
              <a:t>Similarly, a browser can be given new processing capabilities, simply by loading a local web page that contains controls with the desired abilities.</a:t>
            </a:r>
            <a:br>
              <a:rPr lang="en-US" altLang="en-US" dirty="0"/>
            </a:br>
            <a:endParaRPr lang="en-US" altLang="en-US" dirty="0"/>
          </a:p>
          <a:p>
            <a:pPr lvl="1"/>
            <a:r>
              <a:rPr lang="en-US" altLang="en-US" dirty="0"/>
              <a:t>Note that web page scripts do the same thing, only not quite so efficiently, and often with limitations on processing capabilities.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8424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/>
              <a:t>Displaying ActiveX </a:t>
            </a:r>
            <a:br>
              <a:rPr lang="en-US" altLang="en-US" dirty="0"/>
            </a:br>
            <a:r>
              <a:rPr lang="en-US" altLang="en-US" dirty="0"/>
              <a:t>Controls on a 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ClrTx/>
              <a:buSzTx/>
              <a:buFont typeface="Wingdings" charset="2"/>
              <a:buNone/>
            </a:pPr>
            <a:r>
              <a:rPr lang="en-US" altLang="en-US" dirty="0"/>
              <a:t>Here is an example of an object tag and attributes for inserting a control on a web page.</a:t>
            </a:r>
          </a:p>
          <a:p>
            <a:pPr>
              <a:spcBef>
                <a:spcPct val="0"/>
              </a:spcBef>
              <a:buClrTx/>
              <a:buSzTx/>
              <a:buFont typeface="Wingdings" charset="2"/>
              <a:buNone/>
            </a:pPr>
            <a:endParaRPr lang="en-US" altLang="en-US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&lt;OBJECT CLASSID="clsid:FC25B780-75BE-11CF-8B01-444553540000“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   CODEBASE="/</a:t>
            </a:r>
            <a:r>
              <a:rPr lang="en-US" altLang="en-US" sz="2000" dirty="0" err="1"/>
              <a:t>ie</a:t>
            </a:r>
            <a:r>
              <a:rPr lang="en-US" altLang="en-US" sz="2000" dirty="0"/>
              <a:t>/download/</a:t>
            </a:r>
            <a:r>
              <a:rPr lang="en-US" altLang="en-US" sz="2000" dirty="0" err="1"/>
              <a:t>activex</a:t>
            </a:r>
            <a:r>
              <a:rPr lang="en-US" altLang="en-US" sz="2000" dirty="0"/>
              <a:t>/</a:t>
            </a:r>
            <a:r>
              <a:rPr lang="en-US" altLang="en-US" sz="2000" dirty="0" err="1"/>
              <a:t>iechart.ocx</a:t>
            </a:r>
            <a:r>
              <a:rPr lang="en-US" altLang="en-US" sz="2000" dirty="0"/>
              <a:t>" ID=chart1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   WIDTH=400 HEIGHT=200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   ALIGN=center HSPACE=0 VSPACE=0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  &lt;PARAM NAME="</a:t>
            </a:r>
            <a:r>
              <a:rPr lang="en-US" altLang="en-US" sz="2000" dirty="0" err="1"/>
              <a:t>BackColor</a:t>
            </a:r>
            <a:r>
              <a:rPr lang="en-US" altLang="en-US" sz="2000" dirty="0"/>
              <a:t>" value="#</a:t>
            </a:r>
            <a:r>
              <a:rPr lang="en-US" altLang="en-US" sz="2000" dirty="0" err="1"/>
              <a:t>ffffff</a:t>
            </a:r>
            <a:r>
              <a:rPr lang="en-US" altLang="en-US" sz="2000" dirty="0"/>
              <a:t>“&gt;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  &lt;PARAM NAME="</a:t>
            </a:r>
            <a:r>
              <a:rPr lang="en-US" altLang="en-US" sz="2000" dirty="0" err="1"/>
              <a:t>ForeColor</a:t>
            </a:r>
            <a:r>
              <a:rPr lang="en-US" altLang="en-US" sz="2000" dirty="0"/>
              <a:t>" value="#0000ff"&gt;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  &lt;PARAM NAME="</a:t>
            </a:r>
            <a:r>
              <a:rPr lang="en-US" altLang="en-US" sz="2000" dirty="0" err="1"/>
              <a:t>url</a:t>
            </a:r>
            <a:r>
              <a:rPr lang="en-US" altLang="en-US" sz="2000" dirty="0"/>
              <a:t>" VALUE="/</a:t>
            </a:r>
            <a:r>
              <a:rPr lang="en-US" altLang="en-US" sz="2000" dirty="0" err="1"/>
              <a:t>ie</a:t>
            </a:r>
            <a:r>
              <a:rPr lang="en-US" altLang="en-US" sz="2000" dirty="0"/>
              <a:t>/controls/chart/</a:t>
            </a:r>
            <a:r>
              <a:rPr lang="en-US" altLang="en-US" sz="2000" dirty="0" err="1"/>
              <a:t>mychart.txt</a:t>
            </a:r>
            <a:r>
              <a:rPr lang="en-US" altLang="en-US" sz="2000" dirty="0"/>
              <a:t>“&gt;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   &lt;/OBJECT&gt;</a:t>
            </a:r>
          </a:p>
        </p:txBody>
      </p:sp>
    </p:spTree>
    <p:extLst>
      <p:ext uri="{BB962C8B-B14F-4D97-AF65-F5344CB8AC3E}">
        <p14:creationId xmlns:p14="http://schemas.microsoft.com/office/powerpoint/2010/main" val="3466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Build distributed system to share documents</a:t>
            </a:r>
          </a:p>
          <a:p>
            <a:r>
              <a:rPr lang="en-US" altLang="en-US" sz="2800" dirty="0"/>
              <a:t>Support expansion by five orders of magnitude in 10 years—200 hosts to 500 million hosts</a:t>
            </a:r>
          </a:p>
          <a:p>
            <a:r>
              <a:rPr lang="en-US" altLang="en-US" sz="2800" dirty="0"/>
              <a:t>Manage communication between hundreds of millions of machines every day without collapsing from congestion</a:t>
            </a:r>
          </a:p>
          <a:p>
            <a:r>
              <a:rPr lang="en-US" altLang="en-US" sz="2800" dirty="0"/>
              <a:t>Provide for arbitrary extensions:</a:t>
            </a:r>
          </a:p>
          <a:p>
            <a:pPr lvl="1"/>
            <a:r>
              <a:rPr lang="en-US" altLang="en-US" sz="2800" dirty="0"/>
              <a:t>From static text documents to graphics, dynamic content, streaming video, programmable interfaces, voice,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077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530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4515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Browser Object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/>
              <a:t>Window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Browser window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Document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Current HTML page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Form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A form holds controls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Often used to submit data to server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Frame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Frame in browser window 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Location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Location of current web page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URL, domain name, port, path, …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Navigator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Browser, itself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148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962024"/>
              </p:ext>
            </p:extLst>
          </p:nvPr>
        </p:nvGraphicFramePr>
        <p:xfrm>
          <a:off x="381000" y="381000"/>
          <a:ext cx="83820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5" name="VISIO" r:id="rId3" imgW="10137422" imgH="7845778" progId="Visio.Drawing.6">
                  <p:embed/>
                </p:oleObj>
              </mc:Choice>
              <mc:Fallback>
                <p:oleObj name="VISIO" r:id="rId3" imgW="10137422" imgH="784577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"/>
                        <a:ext cx="83820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1528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/>
              <a:t>Basic HTML pages</a:t>
            </a:r>
          </a:p>
          <a:p>
            <a:pPr lvl="1"/>
            <a:r>
              <a:rPr lang="en-US" altLang="en-US" sz="3200" dirty="0">
                <a:hlinkClick r:id="rId2" action="ppaction://hlinkfile"/>
              </a:rPr>
              <a:t>Example 1</a:t>
            </a:r>
            <a:endParaRPr lang="en-US" alt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676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Server Object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en-US" dirty="0"/>
              <a:t>Application object</a:t>
            </a:r>
          </a:p>
          <a:p>
            <a:pPr lvl="1"/>
            <a:r>
              <a:rPr lang="en-US" altLang="en-US" sz="2100" dirty="0"/>
              <a:t>Data sharing and locking across clients</a:t>
            </a:r>
          </a:p>
          <a:p>
            <a:r>
              <a:rPr lang="en-US" altLang="en-US" dirty="0"/>
              <a:t>Request object</a:t>
            </a:r>
          </a:p>
          <a:p>
            <a:pPr lvl="1"/>
            <a:r>
              <a:rPr lang="en-US" altLang="en-US" sz="2100" dirty="0"/>
              <a:t>Extracts client data and cookies from HTTP request</a:t>
            </a:r>
          </a:p>
          <a:p>
            <a:r>
              <a:rPr lang="en-US" altLang="en-US" dirty="0"/>
              <a:t>Response object</a:t>
            </a:r>
          </a:p>
          <a:p>
            <a:pPr lvl="1"/>
            <a:r>
              <a:rPr lang="en-US" altLang="en-US" sz="2100" dirty="0"/>
              <a:t>Send cookies or call Write method to place string in HTML output</a:t>
            </a:r>
          </a:p>
          <a:p>
            <a:r>
              <a:rPr lang="en-US" altLang="en-US" dirty="0"/>
              <a:t>Server object</a:t>
            </a:r>
          </a:p>
          <a:p>
            <a:pPr lvl="1"/>
            <a:r>
              <a:rPr lang="en-US" altLang="en-US" sz="2100" dirty="0"/>
              <a:t>Provides utility methods</a:t>
            </a:r>
          </a:p>
          <a:p>
            <a:r>
              <a:rPr lang="en-US" altLang="en-US" dirty="0"/>
              <a:t>Session object</a:t>
            </a:r>
          </a:p>
          <a:p>
            <a:pPr lvl="1"/>
            <a:r>
              <a:rPr lang="en-US" altLang="en-US" sz="2100" dirty="0"/>
              <a:t>If browser supports cookies, will maintain data between page loads, as long as session lasts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911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4400" dirty="0"/>
              <a:t>Server Components</a:t>
            </a:r>
            <a:br>
              <a:rPr lang="en-US" altLang="en-US" dirty="0"/>
            </a:br>
            <a:r>
              <a:rPr lang="en-US" altLang="en-US" sz="4400" dirty="0">
                <a:hlinkClick r:id="rId2" action="ppaction://hlinksldjump"/>
              </a:rPr>
              <a:t>Skip to Security Issues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Ad rotator—rotates advertisements</a:t>
            </a:r>
          </a:p>
          <a:p>
            <a:r>
              <a:rPr lang="en-US" altLang="en-US" sz="2800" dirty="0"/>
              <a:t>Browser capabilities—determines type</a:t>
            </a:r>
          </a:p>
          <a:p>
            <a:r>
              <a:rPr lang="en-US" altLang="en-US" sz="2800" dirty="0"/>
              <a:t>Database access</a:t>
            </a:r>
          </a:p>
          <a:p>
            <a:pPr lvl="1"/>
            <a:r>
              <a:rPr lang="en-US" altLang="en-US" sz="2400" dirty="0"/>
              <a:t>Active Data Objects (ADO) provide common interface to a variety of data sources</a:t>
            </a:r>
          </a:p>
          <a:p>
            <a:r>
              <a:rPr lang="en-US" altLang="en-US" sz="2800" dirty="0"/>
              <a:t>Content linking</a:t>
            </a:r>
          </a:p>
          <a:p>
            <a:pPr lvl="1"/>
            <a:r>
              <a:rPr lang="en-US" altLang="en-US" sz="2400" dirty="0"/>
              <a:t>Creates list of web pages</a:t>
            </a:r>
          </a:p>
          <a:p>
            <a:r>
              <a:rPr lang="en-US" altLang="en-US" sz="2800" dirty="0"/>
              <a:t>File access component</a:t>
            </a:r>
          </a:p>
          <a:p>
            <a:pPr lvl="1"/>
            <a:r>
              <a:rPr lang="en-US" altLang="en-US" sz="2400" dirty="0"/>
              <a:t>Provides access to server files from scripts</a:t>
            </a:r>
          </a:p>
        </p:txBody>
      </p:sp>
    </p:spTree>
    <p:extLst>
      <p:ext uri="{BB962C8B-B14F-4D97-AF65-F5344CB8AC3E}">
        <p14:creationId xmlns:p14="http://schemas.microsoft.com/office/powerpoint/2010/main" val="711655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471840"/>
              </p:ext>
            </p:extLst>
          </p:nvPr>
        </p:nvGraphicFramePr>
        <p:xfrm>
          <a:off x="609600" y="457200"/>
          <a:ext cx="8001000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9" name="VISIO" r:id="rId3" imgW="10137422" imgH="7845778" progId="Visio.Drawing.6">
                  <p:embed/>
                </p:oleObj>
              </mc:Choice>
              <mc:Fallback>
                <p:oleObj name="VISIO" r:id="rId3" imgW="10137422" imgH="784577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8001000" cy="569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0224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Server-Side Programming with ASP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An Active Server Page (ASP) consists of HTML and script.</a:t>
            </a:r>
          </a:p>
          <a:p>
            <a:pPr lvl="1"/>
            <a:r>
              <a:rPr lang="en-US" altLang="en-US" sz="2800" dirty="0"/>
              <a:t>HTML is sent to the client “as is.”</a:t>
            </a:r>
          </a:p>
          <a:p>
            <a:pPr lvl="1"/>
            <a:r>
              <a:rPr lang="en-US" altLang="en-US" sz="2800" dirty="0"/>
              <a:t>Script is executed on a server to dynamically generate more HTML to send to the client.</a:t>
            </a:r>
          </a:p>
          <a:p>
            <a:pPr lvl="1"/>
            <a:r>
              <a:rPr lang="en-US" altLang="en-US" sz="2800" dirty="0"/>
              <a:t>Since it is generated dynamically, ASP can tailor the HTML to the context in which it executes, e.g., based on time, data from client, current server state,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997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2331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70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Original Goals of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/>
              <a:t>Universal readership</a:t>
            </a:r>
          </a:p>
          <a:p>
            <a:pPr lvl="1"/>
            <a:r>
              <a:rPr lang="en-US" altLang="en-US" sz="3200" dirty="0"/>
              <a:t>When content is available, it should be accessible from any type of computer, anywhere.</a:t>
            </a:r>
          </a:p>
          <a:p>
            <a:r>
              <a:rPr lang="en-US" altLang="en-US" sz="3600" dirty="0"/>
              <a:t>Interconnecting all things</a:t>
            </a:r>
          </a:p>
          <a:p>
            <a:pPr lvl="1"/>
            <a:r>
              <a:rPr lang="en-US" altLang="en-US" sz="3200" dirty="0"/>
              <a:t>Hypertext links everywhere</a:t>
            </a:r>
          </a:p>
          <a:p>
            <a:pPr lvl="1"/>
            <a:r>
              <a:rPr lang="en-US" altLang="en-US" sz="3200" dirty="0"/>
              <a:t>Simple authoring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33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4754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altLang="en-US" dirty="0"/>
              <a:t>Server-Side Programming </a:t>
            </a:r>
            <a:br>
              <a:rPr lang="en-US" altLang="en-US" dirty="0"/>
            </a:br>
            <a:r>
              <a:rPr lang="en-US" altLang="en-US" dirty="0"/>
              <a:t>with </a:t>
            </a:r>
            <a:r>
              <a:rPr lang="en-US" altLang="en-US" dirty="0" err="1"/>
              <a:t>Asp.Net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An </a:t>
            </a:r>
            <a:r>
              <a:rPr lang="en-US" altLang="en-US" sz="2800" dirty="0" err="1"/>
              <a:t>Asp.Net</a:t>
            </a:r>
            <a:r>
              <a:rPr lang="en-US" altLang="en-US" sz="2800" dirty="0"/>
              <a:t> application consists of:</a:t>
            </a:r>
          </a:p>
          <a:p>
            <a:pPr lvl="1"/>
            <a:r>
              <a:rPr lang="en-US" altLang="en-US" sz="2400" dirty="0"/>
              <a:t>Design time:</a:t>
            </a:r>
          </a:p>
          <a:p>
            <a:pPr lvl="2"/>
            <a:r>
              <a:rPr lang="en-US" altLang="en-US" sz="2000" dirty="0"/>
              <a:t>A form with web controls</a:t>
            </a:r>
          </a:p>
          <a:p>
            <a:pPr lvl="2"/>
            <a:r>
              <a:rPr lang="en-US" altLang="en-US" sz="2000" dirty="0"/>
              <a:t>C# code behind event handlers</a:t>
            </a:r>
          </a:p>
          <a:p>
            <a:pPr lvl="1"/>
            <a:r>
              <a:rPr lang="en-US" altLang="en-US" sz="2400" dirty="0"/>
              <a:t>Runtime:</a:t>
            </a:r>
          </a:p>
          <a:p>
            <a:pPr lvl="2"/>
            <a:r>
              <a:rPr lang="en-US" altLang="en-US" sz="2000" dirty="0"/>
              <a:t>Form is translated into an HTML form</a:t>
            </a:r>
          </a:p>
          <a:p>
            <a:pPr lvl="2"/>
            <a:r>
              <a:rPr lang="en-US" altLang="en-US" sz="2000" dirty="0"/>
              <a:t>Web controls become HTML elements with </a:t>
            </a:r>
            <a:r>
              <a:rPr lang="en-US" altLang="en-US" sz="2000" dirty="0" err="1"/>
              <a:t>Javascript</a:t>
            </a:r>
            <a:r>
              <a:rPr lang="en-US" altLang="en-US" sz="2000" dirty="0"/>
              <a:t> event handlers that </a:t>
            </a:r>
            <a:r>
              <a:rPr lang="en-US" altLang="en-US" sz="2000" dirty="0" err="1"/>
              <a:t>postback</a:t>
            </a:r>
            <a:r>
              <a:rPr lang="en-US" altLang="en-US" sz="2000" dirty="0"/>
              <a:t> to the server.</a:t>
            </a:r>
          </a:p>
          <a:p>
            <a:pPr lvl="2"/>
            <a:r>
              <a:rPr lang="en-US" altLang="en-US" sz="2000" dirty="0" err="1"/>
              <a:t>Asp.Net</a:t>
            </a:r>
            <a:r>
              <a:rPr lang="en-US" altLang="en-US" sz="2000" dirty="0"/>
              <a:t> model makes control data available as properties of a Page class, transported from browser to server in a “hidden view-state.”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777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ISAPI—Server-Side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en-US" dirty="0"/>
              <a:t>Server extensions work like CGI scripts to provide server-side processing, but they are DLLs, which reside in the memory space of the HTTP server. </a:t>
            </a:r>
            <a:br>
              <a:rPr lang="en-US" altLang="en-US" dirty="0"/>
            </a:br>
            <a:endParaRPr lang="en-US" altLang="en-US" sz="1600" dirty="0"/>
          </a:p>
          <a:p>
            <a:pPr>
              <a:lnSpc>
                <a:spcPct val="120000"/>
              </a:lnSpc>
            </a:pPr>
            <a:r>
              <a:rPr lang="en-US" altLang="en-US" dirty="0"/>
              <a:t>This is an enormous performance advantage over CGI extensions which need to spawn a new process each time they are run.</a:t>
            </a:r>
            <a:br>
              <a:rPr lang="en-US" altLang="en-US" dirty="0"/>
            </a:br>
            <a:endParaRPr lang="en-US" altLang="en-US" sz="1600" dirty="0"/>
          </a:p>
          <a:p>
            <a:pPr>
              <a:lnSpc>
                <a:spcPct val="120000"/>
              </a:lnSpc>
            </a:pPr>
            <a:r>
              <a:rPr lang="en-US" altLang="en-US" dirty="0"/>
              <a:t>The extension DLL exports </a:t>
            </a:r>
            <a:r>
              <a:rPr lang="en-US" altLang="en-US" dirty="0" err="1"/>
              <a:t>HttpExtensionProc</a:t>
            </a:r>
            <a:r>
              <a:rPr lang="en-US" altLang="en-US" dirty="0"/>
              <a:t>(), which is called by IIS when the user request asks for the extension processing.</a:t>
            </a:r>
            <a:br>
              <a:rPr lang="en-US" altLang="en-US" dirty="0"/>
            </a:br>
            <a:endParaRPr lang="en-US" altLang="en-US" sz="1500" dirty="0"/>
          </a:p>
          <a:p>
            <a:pPr>
              <a:lnSpc>
                <a:spcPct val="120000"/>
              </a:lnSpc>
            </a:pPr>
            <a:r>
              <a:rPr lang="en-US" altLang="en-US" dirty="0"/>
              <a:t>Active Server Page (ASP) scripts and (</a:t>
            </a:r>
            <a:r>
              <a:rPr lang="en-US" altLang="en-US" dirty="0" err="1"/>
              <a:t>Asp.Net</a:t>
            </a:r>
            <a:r>
              <a:rPr lang="en-US" altLang="en-US" dirty="0"/>
              <a:t>) C# code are easier ways to accomplish the same thing. One would expect the ASP script or C# to be faster than CGI but slower than an ISAPI extension.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14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Using Controls and Applets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We’ve already seen how to include an ActiveX control on a web page.</a:t>
            </a:r>
            <a:br>
              <a:rPr lang="en-US" altLang="en-US" sz="3600" dirty="0"/>
            </a:br>
            <a:endParaRPr lang="en-US" altLang="en-US" sz="2000" dirty="0"/>
          </a:p>
          <a:p>
            <a:r>
              <a:rPr lang="en-US" altLang="en-US" sz="3600" dirty="0"/>
              <a:t>Now let’s see how to do that for a Java Applet:</a:t>
            </a:r>
          </a:p>
          <a:p>
            <a:pPr lvl="1"/>
            <a:r>
              <a:rPr lang="en-US" altLang="en-US" sz="3200" dirty="0">
                <a:hlinkClick r:id="rId2" action="ppaction://hlinkfile"/>
              </a:rPr>
              <a:t>Java Applet - Sprites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092789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Including Java Applet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832"/>
            <a:ext cx="8229600" cy="487680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&lt;applet code=</a:t>
            </a:r>
            <a:r>
              <a:rPr lang="en-US" altLang="en-US" dirty="0" err="1">
                <a:latin typeface="Tahoma" charset="0"/>
              </a:rPr>
              <a:t>sprites.class</a:t>
            </a:r>
            <a:r>
              <a:rPr lang="en-US" altLang="en-US" dirty="0">
                <a:latin typeface="Tahoma" charset="0"/>
              </a:rPr>
              <a:t> width=700 height=125&gt;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&lt;!-- registration code to disable the floating --&gt;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&lt;!-- sign within the program panel and 5-min connection --&gt;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</a:t>
            </a:r>
            <a:r>
              <a:rPr lang="en-US" altLang="en-US" dirty="0" err="1">
                <a:latin typeface="Tahoma" charset="0"/>
              </a:rPr>
              <a:t>param</a:t>
            </a:r>
            <a:r>
              <a:rPr lang="en-US" altLang="en-US" dirty="0">
                <a:latin typeface="Tahoma" charset="0"/>
              </a:rPr>
              <a:t> name=</a:t>
            </a:r>
            <a:r>
              <a:rPr lang="en-US" altLang="en-US" dirty="0" err="1">
                <a:latin typeface="Tahoma" charset="0"/>
              </a:rPr>
              <a:t>regcode</a:t>
            </a:r>
            <a:r>
              <a:rPr lang="en-US" altLang="en-US" dirty="0">
                <a:latin typeface="Tahoma" charset="0"/>
              </a:rPr>
              <a:t> value=99999999&gt;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&lt;!-- frames per second --&gt;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</a:t>
            </a:r>
            <a:r>
              <a:rPr lang="en-US" altLang="en-US" dirty="0" err="1">
                <a:latin typeface="Tahoma" charset="0"/>
              </a:rPr>
              <a:t>param</a:t>
            </a:r>
            <a:r>
              <a:rPr lang="en-US" altLang="en-US" dirty="0">
                <a:latin typeface="Tahoma" charset="0"/>
              </a:rPr>
              <a:t> name=fps value=15&gt;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&lt;!-- background color --&gt;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</a:t>
            </a:r>
            <a:r>
              <a:rPr lang="en-US" altLang="en-US" dirty="0" err="1">
                <a:latin typeface="Tahoma" charset="0"/>
              </a:rPr>
              <a:t>param</a:t>
            </a:r>
            <a:r>
              <a:rPr lang="en-US" altLang="en-US" dirty="0">
                <a:latin typeface="Tahoma" charset="0"/>
              </a:rPr>
              <a:t> name=</a:t>
            </a:r>
            <a:r>
              <a:rPr lang="en-US" altLang="en-US" dirty="0" err="1">
                <a:latin typeface="Tahoma" charset="0"/>
              </a:rPr>
              <a:t>bgcolor</a:t>
            </a:r>
            <a:r>
              <a:rPr lang="en-US" altLang="en-US" dirty="0">
                <a:latin typeface="Tahoma" charset="0"/>
              </a:rPr>
              <a:t> value="185 235 255"&gt;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&lt;!-- border width (0 = no border) --&gt;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</a:t>
            </a:r>
            <a:r>
              <a:rPr lang="en-US" altLang="en-US" dirty="0" err="1">
                <a:latin typeface="Tahoma" charset="0"/>
              </a:rPr>
              <a:t>param</a:t>
            </a:r>
            <a:r>
              <a:rPr lang="en-US" altLang="en-US" dirty="0">
                <a:latin typeface="Tahoma" charset="0"/>
              </a:rPr>
              <a:t> name=border value=3&gt;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&lt;!-- link address when mouse is clicked --&gt;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</a:t>
            </a:r>
            <a:r>
              <a:rPr lang="en-US" altLang="en-US" dirty="0" err="1">
                <a:latin typeface="Tahoma" charset="0"/>
              </a:rPr>
              <a:t>param</a:t>
            </a:r>
            <a:r>
              <a:rPr lang="en-US" altLang="en-US" dirty="0">
                <a:latin typeface="Tahoma" charset="0"/>
              </a:rPr>
              <a:t> name=</a:t>
            </a:r>
            <a:r>
              <a:rPr lang="en-US" altLang="en-US" dirty="0" err="1">
                <a:latin typeface="Tahoma" charset="0"/>
              </a:rPr>
              <a:t>url</a:t>
            </a:r>
            <a:r>
              <a:rPr lang="en-US" altLang="en-US" dirty="0">
                <a:latin typeface="Tahoma" charset="0"/>
              </a:rPr>
              <a:t> value="http://</a:t>
            </a:r>
            <a:r>
              <a:rPr lang="en-US" altLang="en-US" dirty="0" err="1">
                <a:latin typeface="Tahoma" charset="0"/>
              </a:rPr>
              <a:t>www.thejmaker.com</a:t>
            </a:r>
            <a:r>
              <a:rPr lang="en-US" altLang="en-US" dirty="0">
                <a:latin typeface="Tahoma" charset="0"/>
              </a:rPr>
              <a:t>/"&gt;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&lt;!-- number of menu items --&gt;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</a:t>
            </a:r>
            <a:r>
              <a:rPr lang="en-US" altLang="en-US" dirty="0" err="1">
                <a:latin typeface="Tahoma" charset="0"/>
              </a:rPr>
              <a:t>param</a:t>
            </a:r>
            <a:r>
              <a:rPr lang="en-US" altLang="en-US" dirty="0">
                <a:latin typeface="Tahoma" charset="0"/>
              </a:rPr>
              <a:t> name=total value=5&gt;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&lt;!-- control of individual sprites --&gt;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&lt;!--    where | </a:t>
            </a:r>
            <a:r>
              <a:rPr lang="en-US" altLang="en-US" dirty="0" err="1">
                <a:latin typeface="Tahoma" charset="0"/>
              </a:rPr>
              <a:t>seperates</a:t>
            </a:r>
            <a:r>
              <a:rPr lang="en-US" altLang="en-US" dirty="0">
                <a:latin typeface="Tahoma" charset="0"/>
              </a:rPr>
              <a:t> sprite filename, start x and y, speed x and y, wrap-around option --&gt;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</a:t>
            </a:r>
            <a:r>
              <a:rPr lang="en-US" altLang="en-US" dirty="0" err="1">
                <a:latin typeface="Tahoma" charset="0"/>
              </a:rPr>
              <a:t>param</a:t>
            </a:r>
            <a:r>
              <a:rPr lang="en-US" altLang="en-US" dirty="0">
                <a:latin typeface="Tahoma" charset="0"/>
              </a:rPr>
              <a:t> name=menu0 value="sprite0.gif|0 30|1 0|1"&gt;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</a:t>
            </a:r>
            <a:r>
              <a:rPr lang="en-US" altLang="en-US" dirty="0" err="1">
                <a:latin typeface="Tahoma" charset="0"/>
              </a:rPr>
              <a:t>param</a:t>
            </a:r>
            <a:r>
              <a:rPr lang="en-US" altLang="en-US" dirty="0">
                <a:latin typeface="Tahoma" charset="0"/>
              </a:rPr>
              <a:t> name=menu1 value="sprite1.gif|150 35|-1 0|0"&gt;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</a:t>
            </a:r>
            <a:r>
              <a:rPr lang="en-US" altLang="en-US" dirty="0" err="1">
                <a:latin typeface="Tahoma" charset="0"/>
              </a:rPr>
              <a:t>param</a:t>
            </a:r>
            <a:r>
              <a:rPr lang="en-US" altLang="en-US" dirty="0">
                <a:latin typeface="Tahoma" charset="0"/>
              </a:rPr>
              <a:t> name=menu2 value="sprite2.gif|150 45|-3 0|0"&gt;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</a:t>
            </a:r>
            <a:r>
              <a:rPr lang="en-US" altLang="en-US" dirty="0" err="1">
                <a:latin typeface="Tahoma" charset="0"/>
              </a:rPr>
              <a:t>param</a:t>
            </a:r>
            <a:r>
              <a:rPr lang="en-US" altLang="en-US" dirty="0">
                <a:latin typeface="Tahoma" charset="0"/>
              </a:rPr>
              <a:t> name=menu3 value="sprite3.gif|0 40|2 0|1"&gt;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</a:t>
            </a:r>
            <a:r>
              <a:rPr lang="en-US" altLang="en-US" dirty="0" err="1">
                <a:latin typeface="Tahoma" charset="0"/>
              </a:rPr>
              <a:t>param</a:t>
            </a:r>
            <a:r>
              <a:rPr lang="en-US" altLang="en-US" dirty="0">
                <a:latin typeface="Tahoma" charset="0"/>
              </a:rPr>
              <a:t> name=menu4 value="sprite4.gif|100 3|-5 0|0"&gt;</a:t>
            </a:r>
          </a:p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dirty="0">
                <a:latin typeface="Tahoma" charset="0"/>
              </a:rPr>
              <a:t>&lt;/applet&gt;</a:t>
            </a:r>
          </a:p>
        </p:txBody>
      </p:sp>
    </p:spTree>
    <p:extLst>
      <p:ext uri="{BB962C8B-B14F-4D97-AF65-F5344CB8AC3E}">
        <p14:creationId xmlns:p14="http://schemas.microsoft.com/office/powerpoint/2010/main" val="4732107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Security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Threats</a:t>
            </a:r>
          </a:p>
          <a:p>
            <a:pPr lvl="1"/>
            <a:r>
              <a:rPr lang="en-US" altLang="en-US" sz="2800" dirty="0"/>
              <a:t>Data integrity</a:t>
            </a:r>
          </a:p>
          <a:p>
            <a:pPr lvl="2"/>
            <a:r>
              <a:rPr lang="en-US" altLang="en-US" sz="2400" dirty="0"/>
              <a:t>Code that deletes or modifies data</a:t>
            </a:r>
          </a:p>
          <a:p>
            <a:pPr lvl="1"/>
            <a:r>
              <a:rPr lang="en-US" altLang="en-US" sz="2800" dirty="0"/>
              <a:t>Privacy</a:t>
            </a:r>
          </a:p>
          <a:p>
            <a:pPr lvl="2"/>
            <a:r>
              <a:rPr lang="en-US" altLang="en-US" sz="2400" dirty="0"/>
              <a:t>Code that copies confidential data and makes it available to others</a:t>
            </a:r>
          </a:p>
          <a:p>
            <a:pPr lvl="1"/>
            <a:r>
              <a:rPr lang="en-US" altLang="en-US" sz="2800" dirty="0"/>
              <a:t>Denial of service</a:t>
            </a:r>
          </a:p>
          <a:p>
            <a:pPr lvl="2"/>
            <a:r>
              <a:rPr lang="en-US" altLang="en-US" sz="2400" dirty="0"/>
              <a:t>Code that consumes all of CPU time or disk memory</a:t>
            </a:r>
          </a:p>
          <a:p>
            <a:pPr lvl="1"/>
            <a:r>
              <a:rPr lang="en-US" altLang="en-US" sz="2800" dirty="0"/>
              <a:t>Elevation of privilege</a:t>
            </a:r>
          </a:p>
          <a:p>
            <a:pPr lvl="2"/>
            <a:r>
              <a:rPr lang="en-US" altLang="en-US" sz="2400" dirty="0"/>
              <a:t>Code that attempts to gain administrative access</a:t>
            </a:r>
          </a:p>
        </p:txBody>
      </p:sp>
    </p:spTree>
    <p:extLst>
      <p:ext uri="{BB962C8B-B14F-4D97-AF65-F5344CB8AC3E}">
        <p14:creationId xmlns:p14="http://schemas.microsoft.com/office/powerpoint/2010/main" val="10695803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6369"/>
              </p:ext>
            </p:extLst>
          </p:nvPr>
        </p:nvGraphicFramePr>
        <p:xfrm>
          <a:off x="609600" y="381000"/>
          <a:ext cx="7924800" cy="5979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5" name="Document" r:id="rId3" imgW="7521677" imgH="12049432" progId="Word.Document.8">
                  <p:embed/>
                </p:oleObj>
              </mc:Choice>
              <mc:Fallback>
                <p:oleObj name="Document" r:id="rId3" imgW="7521677" imgH="120494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7924800" cy="5979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7866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en-US" altLang="en-US" sz="2800" dirty="0"/>
              <a:t>Least-privilege rule:</a:t>
            </a:r>
          </a:p>
          <a:p>
            <a:pPr lvl="1"/>
            <a:r>
              <a:rPr lang="en-US" altLang="en-US" sz="2400" dirty="0"/>
              <a:t>Use the technology with the fewest capabilities that gets the job done.</a:t>
            </a:r>
          </a:p>
          <a:p>
            <a:r>
              <a:rPr lang="en-US" altLang="en-US" sz="2800" dirty="0"/>
              <a:t>Digital signing</a:t>
            </a:r>
          </a:p>
          <a:p>
            <a:pPr lvl="1"/>
            <a:r>
              <a:rPr lang="en-US" altLang="en-US" sz="2400" dirty="0"/>
              <a:t>Who are you?</a:t>
            </a:r>
          </a:p>
          <a:p>
            <a:r>
              <a:rPr lang="en-US" altLang="en-US" sz="2800" dirty="0"/>
              <a:t>Security zones</a:t>
            </a:r>
          </a:p>
          <a:p>
            <a:pPr lvl="1"/>
            <a:r>
              <a:rPr lang="en-US" altLang="en-US" sz="2400" dirty="0"/>
              <a:t>Trusted and untrusted sites</a:t>
            </a:r>
          </a:p>
          <a:p>
            <a:r>
              <a:rPr lang="en-US" altLang="en-US" sz="2800" dirty="0"/>
              <a:t>Secure sockets layer (SSL)</a:t>
            </a:r>
          </a:p>
          <a:p>
            <a:r>
              <a:rPr lang="en-US" altLang="en-US" sz="2800" dirty="0"/>
              <a:t>Transport layer security (TLS)</a:t>
            </a:r>
          </a:p>
          <a:p>
            <a:r>
              <a:rPr lang="en-US" altLang="en-US" sz="2800" dirty="0"/>
              <a:t>Encryption</a:t>
            </a:r>
            <a:endParaRPr lang="en-US" altLang="en-US" dirty="0">
              <a:latin typeface="Comic Sans MS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742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 txBox="1">
            <a:spLocks/>
          </p:cNvSpPr>
          <p:nvPr/>
        </p:nvSpPr>
        <p:spPr>
          <a:xfrm>
            <a:off x="914400" y="1219200"/>
            <a:ext cx="7391400" cy="365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/>
              <a:t>Extending the Web</a:t>
            </a:r>
          </a:p>
        </p:txBody>
      </p:sp>
    </p:spTree>
    <p:extLst>
      <p:ext uri="{BB962C8B-B14F-4D97-AF65-F5344CB8AC3E}">
        <p14:creationId xmlns:p14="http://schemas.microsoft.com/office/powerpoint/2010/main" val="19774312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Current 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Describe data with XML</a:t>
            </a:r>
          </a:p>
          <a:p>
            <a:r>
              <a:rPr lang="en-US" altLang="en-US" sz="3200" dirty="0"/>
              <a:t>Extend HTML into XHTML</a:t>
            </a:r>
          </a:p>
          <a:p>
            <a:r>
              <a:rPr lang="en-US" altLang="en-US" sz="3200" dirty="0"/>
              <a:t>Separate style from content with CSS</a:t>
            </a:r>
          </a:p>
          <a:p>
            <a:pPr lvl="1"/>
            <a:r>
              <a:rPr lang="en-US" altLang="en-US" sz="2800" dirty="0"/>
              <a:t>Cascading style sheets</a:t>
            </a:r>
          </a:p>
          <a:p>
            <a:pPr lvl="1"/>
            <a:r>
              <a:rPr lang="en-US" altLang="en-US" sz="2800" dirty="0"/>
              <a:t>Can be included from a file to give uniform style of pages and documents</a:t>
            </a:r>
          </a:p>
          <a:p>
            <a:r>
              <a:rPr lang="en-US" altLang="en-US" sz="3200" dirty="0"/>
              <a:t>Document Object Model (DOM)</a:t>
            </a:r>
          </a:p>
          <a:p>
            <a:pPr lvl="1"/>
            <a:r>
              <a:rPr lang="en-US" altLang="en-US" sz="2800" dirty="0"/>
              <a:t>Defines a scripting interface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Internet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Goal is connectivity</a:t>
            </a:r>
          </a:p>
          <a:p>
            <a:r>
              <a:rPr lang="en-US" altLang="en-US" dirty="0"/>
              <a:t>Achieved with Internet Protocol (IP)</a:t>
            </a:r>
          </a:p>
          <a:p>
            <a:pPr lvl="1"/>
            <a:r>
              <a:rPr lang="en-US" altLang="en-US" dirty="0"/>
              <a:t>Stateless so survives failures—no need to backup</a:t>
            </a:r>
          </a:p>
          <a:p>
            <a:r>
              <a:rPr lang="en-US" altLang="en-US" dirty="0"/>
              <a:t>Made scalable with end-to-end intelligence</a:t>
            </a:r>
          </a:p>
          <a:p>
            <a:pPr lvl="1"/>
            <a:r>
              <a:rPr lang="en-US" altLang="en-US" dirty="0"/>
              <a:t>Transport Control Protocol (TCP)</a:t>
            </a:r>
          </a:p>
          <a:p>
            <a:pPr lvl="2"/>
            <a:r>
              <a:rPr lang="en-US" altLang="en-US" dirty="0"/>
              <a:t>Sender does not send until receipt is acknowledged.</a:t>
            </a:r>
          </a:p>
          <a:p>
            <a:pPr lvl="2"/>
            <a:r>
              <a:rPr lang="en-US" altLang="en-US" dirty="0"/>
              <a:t>Amount sent is based on receiver’s current available buffer size, so receiver won’t be flooded.</a:t>
            </a:r>
          </a:p>
          <a:p>
            <a:pPr lvl="1"/>
            <a:r>
              <a:rPr lang="en-US" altLang="en-US" dirty="0"/>
              <a:t>Be strict when sending and tolerant when receiving</a:t>
            </a:r>
          </a:p>
          <a:p>
            <a:r>
              <a:rPr lang="en-US" altLang="en-US" dirty="0">
                <a:hlinkClick r:id="rId2"/>
              </a:rPr>
              <a:t>Protocol Specific Packet Headers</a:t>
            </a:r>
            <a:endParaRPr lang="en-US" altLang="en-US" dirty="0"/>
          </a:p>
          <a:p>
            <a:r>
              <a:rPr lang="en-US" altLang="en-US" dirty="0">
                <a:hlinkClick r:id="rId3"/>
              </a:rPr>
              <a:t>Internet Design</a:t>
            </a:r>
            <a:endParaRPr lang="en-US" altLang="en-US" dirty="0"/>
          </a:p>
          <a:p>
            <a:r>
              <a:rPr lang="en-US" altLang="en-US" dirty="0">
                <a:hlinkClick r:id="rId4"/>
              </a:rPr>
              <a:t>Robustness and the Internet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6000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The Extensible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Some recent W3C technologies</a:t>
            </a:r>
          </a:p>
          <a:p>
            <a:pPr lvl="1"/>
            <a:r>
              <a:rPr lang="en-US" altLang="en-US" sz="3200" dirty="0">
                <a:hlinkClick r:id="rId2"/>
              </a:rPr>
              <a:t>www.w3.org/2003/Talks/0521-BudapestW3CTrack-IH/6.html</a:t>
            </a:r>
            <a:endParaRPr lang="en-US" altLang="en-US" sz="3200" dirty="0"/>
          </a:p>
          <a:p>
            <a:pPr lvl="1"/>
            <a:r>
              <a:rPr lang="en-US" altLang="en-US" sz="3200" dirty="0">
                <a:hlinkClick r:id="rId3"/>
              </a:rPr>
              <a:t>www.w3.org/2003/Talks/0521-BudapestW3CTrack-IH/23.html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834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altLang="en-US" dirty="0"/>
              <a:t>Areas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XML 		           - Universal Data Services</a:t>
            </a:r>
          </a:p>
          <a:p>
            <a:r>
              <a:rPr lang="en-US" altLang="en-US" dirty="0" err="1"/>
              <a:t>TVWeb</a:t>
            </a:r>
            <a:r>
              <a:rPr lang="en-US" altLang="en-US" dirty="0"/>
              <a:t> 		- Merger of features</a:t>
            </a:r>
          </a:p>
          <a:p>
            <a:r>
              <a:rPr lang="en-US" altLang="en-US" dirty="0"/>
              <a:t>MathML 		- Mathematical Markup Language</a:t>
            </a:r>
          </a:p>
          <a:p>
            <a:r>
              <a:rPr lang="en-US" altLang="en-US" dirty="0"/>
              <a:t>RDF			- Resource Description Framework</a:t>
            </a:r>
          </a:p>
          <a:p>
            <a:r>
              <a:rPr lang="en-US" altLang="en-US" dirty="0"/>
              <a:t>Accessibility	- For the handicapped</a:t>
            </a:r>
          </a:p>
          <a:p>
            <a:r>
              <a:rPr lang="en-US" altLang="en-US" dirty="0"/>
              <a:t>SMIL 	           - Synchronized Multimedia Integration Language</a:t>
            </a:r>
          </a:p>
          <a:p>
            <a:r>
              <a:rPr lang="en-US" altLang="en-US" dirty="0"/>
              <a:t>Internationalization</a:t>
            </a:r>
          </a:p>
          <a:p>
            <a:r>
              <a:rPr lang="en-US" altLang="en-US" dirty="0"/>
              <a:t>Speech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060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People in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800" dirty="0"/>
              <a:t>Web development</a:t>
            </a:r>
          </a:p>
          <a:p>
            <a:pPr lvl="1"/>
            <a:r>
              <a:rPr lang="en-US" altLang="en-US" sz="2400" dirty="0"/>
              <a:t>Web server, HTTP</a:t>
            </a:r>
          </a:p>
          <a:p>
            <a:pPr lvl="2"/>
            <a:r>
              <a:rPr lang="en-US" altLang="en-US" sz="2000" dirty="0">
                <a:hlinkClick r:id="rId2"/>
              </a:rPr>
              <a:t>Tim Berners-Lee</a:t>
            </a:r>
            <a:r>
              <a:rPr lang="en-US" altLang="en-US" sz="2000" dirty="0"/>
              <a:t>, </a:t>
            </a:r>
            <a:r>
              <a:rPr lang="en-US" altLang="en-US" sz="2000" dirty="0">
                <a:hlinkClick r:id="rId3"/>
              </a:rPr>
              <a:t>Robert Cailiau</a:t>
            </a:r>
            <a:r>
              <a:rPr lang="en-US" altLang="en-US" sz="2000" dirty="0"/>
              <a:t> </a:t>
            </a:r>
          </a:p>
          <a:p>
            <a:pPr lvl="1"/>
            <a:r>
              <a:rPr lang="en-US" altLang="en-US" sz="2400" dirty="0"/>
              <a:t>Mosaic web browser</a:t>
            </a:r>
          </a:p>
          <a:p>
            <a:pPr lvl="2"/>
            <a:r>
              <a:rPr lang="en-US" altLang="en-US" sz="2000" dirty="0">
                <a:hlinkClick r:id="rId4"/>
              </a:rPr>
              <a:t>Marc Andreessen</a:t>
            </a:r>
            <a:endParaRPr lang="en-US" altLang="en-US" sz="2000" dirty="0"/>
          </a:p>
          <a:p>
            <a:r>
              <a:rPr lang="en-US" altLang="en-US" sz="2800" dirty="0"/>
              <a:t>Internet</a:t>
            </a:r>
          </a:p>
          <a:p>
            <a:pPr lvl="1"/>
            <a:r>
              <a:rPr lang="en-US" altLang="en-US" sz="2400" dirty="0"/>
              <a:t>TCP/IP protocol</a:t>
            </a:r>
          </a:p>
          <a:p>
            <a:pPr lvl="2"/>
            <a:r>
              <a:rPr lang="en-US" altLang="en-US" sz="2000" dirty="0">
                <a:hlinkClick r:id="rId5"/>
              </a:rPr>
              <a:t>Vinton Cerf</a:t>
            </a:r>
            <a:r>
              <a:rPr lang="en-US" altLang="en-US" sz="2000" dirty="0"/>
              <a:t>, </a:t>
            </a:r>
            <a:r>
              <a:rPr lang="en-US" altLang="en-US" sz="2000" dirty="0">
                <a:hlinkClick r:id="rId6"/>
              </a:rPr>
              <a:t>Robert Kahn</a:t>
            </a:r>
            <a:endParaRPr lang="en-US" altLang="en-US" sz="2000" dirty="0"/>
          </a:p>
          <a:p>
            <a:pPr lvl="1"/>
            <a:r>
              <a:rPr lang="en-US" altLang="en-US" sz="2400" dirty="0"/>
              <a:t>Internet flow control</a:t>
            </a:r>
          </a:p>
          <a:p>
            <a:pPr lvl="2"/>
            <a:r>
              <a:rPr lang="en-US" altLang="en-US" sz="2000" dirty="0">
                <a:hlinkClick r:id="rId7"/>
              </a:rPr>
              <a:t>Larry Roberts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631640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>
                <a:hlinkClick r:id="rId2"/>
              </a:rPr>
              <a:t>World Wide Web Consortium </a:t>
            </a:r>
            <a:endParaRPr lang="en-US" altLang="en-US" sz="2000" dirty="0"/>
          </a:p>
          <a:p>
            <a:pPr lvl="1"/>
            <a:r>
              <a:rPr lang="en-US" altLang="en-US" sz="1800" dirty="0"/>
              <a:t>Excellent Tutorial Papers, standards</a:t>
            </a:r>
          </a:p>
          <a:p>
            <a:r>
              <a:rPr lang="en-US" altLang="en-US" sz="2000" dirty="0"/>
              <a:t>Source of several slides used here</a:t>
            </a:r>
          </a:p>
          <a:p>
            <a:pPr lvl="1"/>
            <a:r>
              <a:rPr lang="en-US" altLang="en-US" sz="1800" dirty="0">
                <a:hlinkClick r:id="rId3" action="ppaction://hlinkpres?slideindex=1&amp;slidetitle="/>
              </a:rPr>
              <a:t>Mark Sapposnek</a:t>
            </a:r>
            <a:endParaRPr lang="en-US" altLang="en-US" sz="1800" dirty="0"/>
          </a:p>
          <a:p>
            <a:r>
              <a:rPr lang="en-US" altLang="en-US" sz="2000" dirty="0">
                <a:hlinkClick r:id="rId4"/>
              </a:rPr>
              <a:t>webdev.htm</a:t>
            </a:r>
            <a:endParaRPr lang="en-US" altLang="en-US" sz="2000" dirty="0"/>
          </a:p>
          <a:p>
            <a:pPr lvl="1"/>
            <a:r>
              <a:rPr lang="en-US" altLang="en-US" sz="1800" dirty="0"/>
              <a:t>Tutorials</a:t>
            </a:r>
          </a:p>
          <a:p>
            <a:pPr lvl="1"/>
            <a:r>
              <a:rPr lang="en-US" altLang="en-US" sz="1800" dirty="0"/>
              <a:t>Web developer’s links</a:t>
            </a:r>
          </a:p>
          <a:p>
            <a:pPr lvl="1"/>
            <a:r>
              <a:rPr lang="en-US" altLang="en-US" sz="1800" dirty="0"/>
              <a:t>Web designer’s links</a:t>
            </a:r>
          </a:p>
          <a:p>
            <a:pPr lvl="1"/>
            <a:r>
              <a:rPr lang="en-US" altLang="en-US" sz="1800" dirty="0"/>
              <a:t>Tech details links</a:t>
            </a:r>
          </a:p>
          <a:p>
            <a:r>
              <a:rPr lang="en-US" altLang="en-US" sz="2000" dirty="0"/>
              <a:t>XHTML Black Book, Steven </a:t>
            </a:r>
            <a:r>
              <a:rPr lang="en-US" altLang="en-US" sz="2000" dirty="0" err="1"/>
              <a:t>Holzner</a:t>
            </a:r>
            <a:r>
              <a:rPr lang="en-US" altLang="en-US" sz="2000" dirty="0"/>
              <a:t>, Coriolis, 2000</a:t>
            </a:r>
          </a:p>
          <a:p>
            <a:pPr lvl="1"/>
            <a:r>
              <a:rPr lang="en-US" altLang="en-US" sz="1800" dirty="0"/>
              <a:t>Aging but comprehensive treatment of HTML, XHTML, JavaScript</a:t>
            </a:r>
          </a:p>
          <a:p>
            <a:r>
              <a:rPr lang="en-US" altLang="en-US" sz="2000" dirty="0">
                <a:hlinkClick r:id="rId5"/>
              </a:rPr>
              <a:t>Web Developers Virtual Library</a:t>
            </a:r>
            <a:endParaRPr lang="en-US" altLang="en-US" sz="2000" dirty="0"/>
          </a:p>
          <a:p>
            <a:pPr lvl="1"/>
            <a:r>
              <a:rPr lang="en-US" altLang="en-US" sz="1800" dirty="0"/>
              <a:t>More tutorials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5612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jones\Dropbox (2U)\Work\Designing Slides\Syracuse\03 Engin and CS\logo\logo_SYR-EngAtSY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36" y="2826679"/>
            <a:ext cx="5715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5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pPr algn="ctr"/>
            <a:r>
              <a:rPr lang="en-US"/>
              <a:t>Web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Universal</a:t>
            </a:r>
          </a:p>
          <a:p>
            <a:r>
              <a:rPr lang="en-US" altLang="en-US" sz="3200" dirty="0"/>
              <a:t>Decentralized</a:t>
            </a:r>
          </a:p>
          <a:p>
            <a:r>
              <a:rPr lang="en-US" altLang="en-US" sz="3200" dirty="0"/>
              <a:t>Modular</a:t>
            </a:r>
          </a:p>
          <a:p>
            <a:r>
              <a:rPr lang="en-US" altLang="en-US" sz="3200" dirty="0"/>
              <a:t>Extensible</a:t>
            </a:r>
          </a:p>
          <a:p>
            <a:r>
              <a:rPr lang="en-US" altLang="en-US" sz="3200" dirty="0"/>
              <a:t>Scalable</a:t>
            </a:r>
          </a:p>
          <a:p>
            <a:r>
              <a:rPr lang="en-US" altLang="en-US" sz="3200" dirty="0"/>
              <a:t>Accessible</a:t>
            </a:r>
          </a:p>
          <a:p>
            <a:r>
              <a:rPr lang="en-US" altLang="en-US" sz="3200" dirty="0"/>
              <a:t>Forward/backwards compatibility</a:t>
            </a:r>
          </a:p>
          <a:p>
            <a:r>
              <a:rPr lang="en-US" altLang="en-US" sz="3200" dirty="0">
                <a:hlinkClick r:id="rId2"/>
              </a:rPr>
              <a:t>Architecture of World Wide Web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445470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R-MAC ENG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R-MAC ENG" id="{6310A604-A32C-B14B-802F-E9C04EBD23E0}" vid="{FE806DB7-4913-1847-8307-574AA8A3A012}"/>
    </a:ext>
  </a:extLst>
</a:theme>
</file>

<file path=ppt/theme/theme2.xml><?xml version="1.0" encoding="utf-8"?>
<a:theme xmlns:a="http://schemas.openxmlformats.org/drawingml/2006/main" name="1_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SYR-MAC ENG</Template>
  <TotalTime>542</TotalTime>
  <Words>2894</Words>
  <Application>Microsoft Office PowerPoint</Application>
  <PresentationFormat>On-screen Show (4:3)</PresentationFormat>
  <Paragraphs>713</Paragraphs>
  <Slides>84</Slides>
  <Notes>0</Notes>
  <HiddenSlides>40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84</vt:i4>
      </vt:variant>
    </vt:vector>
  </HeadingPairs>
  <TitlesOfParts>
    <vt:vector size="102" baseType="lpstr">
      <vt:lpstr>Arial</vt:lpstr>
      <vt:lpstr>Comic Sans MS</vt:lpstr>
      <vt:lpstr>Courier New</vt:lpstr>
      <vt:lpstr>Lucida Console</vt:lpstr>
      <vt:lpstr>Mangal</vt:lpstr>
      <vt:lpstr>Scala OT</vt:lpstr>
      <vt:lpstr>ScalaOT</vt:lpstr>
      <vt:lpstr>ScalaSansLF-Regular</vt:lpstr>
      <vt:lpstr>ScalaSansOT</vt:lpstr>
      <vt:lpstr>Tahoma</vt:lpstr>
      <vt:lpstr>Times New Roman</vt:lpstr>
      <vt:lpstr>Verdana</vt:lpstr>
      <vt:lpstr>Wingdings</vt:lpstr>
      <vt:lpstr>SYR-MAC ENG</vt:lpstr>
      <vt:lpstr>1_Clarity</vt:lpstr>
      <vt:lpstr>Visio</vt:lpstr>
      <vt:lpstr>Document</vt:lpstr>
      <vt:lpstr>VISIO</vt:lpstr>
      <vt:lpstr>Segments</vt:lpstr>
      <vt:lpstr>Ultimate Extensible Distributed System</vt:lpstr>
      <vt:lpstr>Your Assignment</vt:lpstr>
      <vt:lpstr>Introduction to Internet and Web</vt:lpstr>
      <vt:lpstr>Contents</vt:lpstr>
      <vt:lpstr>Goals</vt:lpstr>
      <vt:lpstr>Original Goals of the Web</vt:lpstr>
      <vt:lpstr>Internet Design Principles</vt:lpstr>
      <vt:lpstr>Web Design Principles</vt:lpstr>
      <vt:lpstr>Basic Concepts</vt:lpstr>
      <vt:lpstr>PowerPoint Presentation</vt:lpstr>
      <vt:lpstr>Internet History</vt:lpstr>
      <vt:lpstr>Web History</vt:lpstr>
      <vt:lpstr>Web Growth Phase: 1993</vt:lpstr>
      <vt:lpstr>Web Growth</vt:lpstr>
      <vt:lpstr>PowerPoint Presentation</vt:lpstr>
      <vt:lpstr>Tools: Servers on the Internet</vt:lpstr>
      <vt:lpstr>Network Protocol Stack</vt:lpstr>
      <vt:lpstr>Network Protocols</vt:lpstr>
      <vt:lpstr>Networks—Transport Layer</vt:lpstr>
      <vt:lpstr>Communication between Networks</vt:lpstr>
      <vt:lpstr>Pinging Various URLs</vt:lpstr>
      <vt:lpstr>Tracing HTTP Message with Tracert</vt:lpstr>
      <vt:lpstr>HTTP—Excerpts from W3C Docs skip to HTTP Methods</vt:lpstr>
      <vt:lpstr>HTTP Messages as Seen by Packet Sniffer</vt:lpstr>
      <vt:lpstr>Typical HTTP Transaction</vt:lpstr>
      <vt:lpstr>A Typical HTTP Transaction</vt:lpstr>
      <vt:lpstr>PowerPoint Presentation</vt:lpstr>
      <vt:lpstr>PowerPoint Presentation</vt:lpstr>
      <vt:lpstr>HTTP Methods</vt:lpstr>
      <vt:lpstr>HTTP Request</vt:lpstr>
      <vt:lpstr>Multipurpose Internet  Mail Extensions (MIME) skip to HTTP Response</vt:lpstr>
      <vt:lpstr>Request Message</vt:lpstr>
      <vt:lpstr>HTTP Response skip to Programming the Web</vt:lpstr>
      <vt:lpstr>Response Message</vt:lpstr>
      <vt:lpstr>Status Codes</vt:lpstr>
      <vt:lpstr>Headers</vt:lpstr>
      <vt:lpstr>Headers</vt:lpstr>
      <vt:lpstr>Headers</vt:lpstr>
      <vt:lpstr>Web Processing Models</vt:lpstr>
      <vt:lpstr>HTML Structure</vt:lpstr>
      <vt:lpstr>PowerPoint Presentation</vt:lpstr>
      <vt:lpstr>PowerPoint Presentation</vt:lpstr>
      <vt:lpstr>Extension—Cascading Style Sheets</vt:lpstr>
      <vt:lpstr>PowerPoint Presentation</vt:lpstr>
      <vt:lpstr>PowerPoint Presentation</vt:lpstr>
      <vt:lpstr>Web Programming Model</vt:lpstr>
      <vt:lpstr>Programming the Web</vt:lpstr>
      <vt:lpstr>Web Programming—  Language Model</vt:lpstr>
      <vt:lpstr>Programming the Web Server-Side Code</vt:lpstr>
      <vt:lpstr>Traditional HTML Serving Model</vt:lpstr>
      <vt:lpstr>ASP Dynamic Serving Model</vt:lpstr>
      <vt:lpstr>Asp.Net Serving Model</vt:lpstr>
      <vt:lpstr>Asp.Net Ajax Serving Model</vt:lpstr>
      <vt:lpstr>Programming the Web Server-Side Code</vt:lpstr>
      <vt:lpstr>Three-Tier Architecture</vt:lpstr>
      <vt:lpstr>PowerPoint Presentation</vt:lpstr>
      <vt:lpstr>.Net Controls</vt:lpstr>
      <vt:lpstr>Displaying ActiveX  Controls on a Web Page</vt:lpstr>
      <vt:lpstr>PowerPoint Presentation</vt:lpstr>
      <vt:lpstr>Browser Object Model</vt:lpstr>
      <vt:lpstr>PowerPoint Presentation</vt:lpstr>
      <vt:lpstr>Some Examples</vt:lpstr>
      <vt:lpstr>Server Object Model</vt:lpstr>
      <vt:lpstr>Server Components Skip to Security Issues</vt:lpstr>
      <vt:lpstr>PowerPoint Presentation</vt:lpstr>
      <vt:lpstr>Server-Side Programming with ASP</vt:lpstr>
      <vt:lpstr>PowerPoint Presentation</vt:lpstr>
      <vt:lpstr>PowerPoint Presentation</vt:lpstr>
      <vt:lpstr>PowerPoint Presentation</vt:lpstr>
      <vt:lpstr>Server-Side Programming  with Asp.Net</vt:lpstr>
      <vt:lpstr>ISAPI—Server-Side Extensions</vt:lpstr>
      <vt:lpstr>Using Controls and Applets</vt:lpstr>
      <vt:lpstr>Including Java Applet</vt:lpstr>
      <vt:lpstr>Security Issues</vt:lpstr>
      <vt:lpstr>PowerPoint Presentation</vt:lpstr>
      <vt:lpstr>Protections</vt:lpstr>
      <vt:lpstr>PowerPoint Presentation</vt:lpstr>
      <vt:lpstr>Current Extensions</vt:lpstr>
      <vt:lpstr>The Extensible Web</vt:lpstr>
      <vt:lpstr>Areas of Exploration</vt:lpstr>
      <vt:lpstr>People in the Web</vt:lpstr>
      <vt:lpstr>References</vt:lpstr>
      <vt:lpstr>PowerPoint Presentation</vt:lpstr>
    </vt:vector>
  </TitlesOfParts>
  <Company>Syracuse Software Technology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Center Use Cases</dc:title>
  <dc:creator>Jim Fawcett</dc:creator>
  <cp:lastModifiedBy>James Fawcett</cp:lastModifiedBy>
  <cp:revision>39</cp:revision>
  <dcterms:created xsi:type="dcterms:W3CDTF">2004-10-03T16:39:39Z</dcterms:created>
  <dcterms:modified xsi:type="dcterms:W3CDTF">2017-03-29T21:37:16Z</dcterms:modified>
</cp:coreProperties>
</file>