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  <p:sldMasterId id="2147483890" r:id="rId2"/>
  </p:sldMasterIdLst>
  <p:handoutMasterIdLst>
    <p:handoutMasterId r:id="rId20"/>
  </p:handoutMasterIdLst>
  <p:sldIdLst>
    <p:sldId id="294" r:id="rId3"/>
    <p:sldId id="293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29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05"/>
    <p:restoredTop sz="94613"/>
  </p:normalViewPr>
  <p:slideViewPr>
    <p:cSldViewPr>
      <p:cViewPr varScale="1">
        <p:scale>
          <a:sx n="83" d="100"/>
          <a:sy n="83" d="100"/>
        </p:scale>
        <p:origin x="8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7663973-9074-4D30-9594-940A6657D822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398B8A9-1E43-4543-BA7D-8FB94C65B2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928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618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3E3D3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6978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3E3D3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C4543B-2340-4030-9260-DD4826A57C75}" type="datetimeFigureOut">
              <a:rPr lang="en-US" smtClean="0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FF66-6938-40D4-A1D1-9DAB43D0691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963101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00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EFDC43-0D3B-4047-90C3-2BF70E4DCA38}" type="datetimeFigureOut">
              <a:rPr lang="en-US" smtClean="0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95D3-0639-407C-8672-B94E092CA62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15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05353E-70AC-42A3-8B82-D0B57EFB0A89}" type="datetimeFigureOut">
              <a:rPr lang="en-US" smtClean="0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D972-00EE-4078-B843-5B3C57B6CE5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6904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034" y="274638"/>
            <a:ext cx="6779942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ScalaSansLF-Regular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91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579D6-0106-468C-A097-6F25A4D59DC4}" type="datetimeFigureOut">
              <a:rPr lang="en-US" smtClean="0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E33C23-83BA-4317-85DC-97A8F9FFDB2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009636"/>
      </p:ext>
    </p:extLst>
  </p:cSld>
  <p:clrMapOvr>
    <a:masterClrMapping/>
  </p:clrMapOvr>
  <p:transition spd="med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only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747"/>
            <a:ext cx="8229600" cy="427619"/>
          </a:xfrm>
          <a:prstGeom prst="rect">
            <a:avLst/>
          </a:prstGeom>
        </p:spPr>
        <p:txBody>
          <a:bodyPr vert="horz"/>
          <a:lstStyle>
            <a:lvl1pPr>
              <a:defRPr sz="3200" b="1" i="0" spc="0">
                <a:solidFill>
                  <a:srgbClr val="34383C"/>
                </a:solidFill>
                <a:latin typeface="Scala OT" charset="0"/>
                <a:ea typeface="Scala OT" charset="0"/>
                <a:cs typeface="Scala O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1" y="1737894"/>
            <a:ext cx="8229600" cy="3649580"/>
          </a:xfrm>
          <a:prstGeom prst="rect">
            <a:avLst/>
          </a:prstGeom>
        </p:spPr>
        <p:txBody>
          <a:bodyPr vert="horz" numCol="2"/>
          <a:lstStyle>
            <a:lvl1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1pPr>
            <a:lvl2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2pPr>
            <a:lvl3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3pPr>
            <a:lvl4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4pPr>
            <a:lvl5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06827"/>
            <a:ext cx="8229600" cy="3161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34383C"/>
                </a:solidFill>
                <a:latin typeface="ScalaOT" charset="0"/>
                <a:ea typeface="ScalaOT" charset="0"/>
                <a:cs typeface="ScalaO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3355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618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3E3D3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6978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3E3D3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963101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491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406704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91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3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0925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8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526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6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ED7E29-9126-4EC0-BA21-4B45D4DE1550}" type="datetimeFigureOut">
              <a:rPr lang="en-US" smtClean="0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C090-05A8-42C9-951C-DD9DFB07C2A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293970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5455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0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6776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910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506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309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034" y="274638"/>
            <a:ext cx="6779942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ScalaSansLF-Regular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91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5FF7D-CD67-47BE-92C4-30E33F3FA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0690"/>
      </p:ext>
    </p:extLst>
  </p:cSld>
  <p:clrMapOvr>
    <a:masterClrMapping/>
  </p:clrMapOvr>
  <p:transition spd="med"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nly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747"/>
            <a:ext cx="8229600" cy="427619"/>
          </a:xfrm>
          <a:prstGeom prst="rect">
            <a:avLst/>
          </a:prstGeom>
        </p:spPr>
        <p:txBody>
          <a:bodyPr vert="horz"/>
          <a:lstStyle>
            <a:lvl1pPr>
              <a:defRPr sz="3200" b="1" i="0" spc="0">
                <a:solidFill>
                  <a:srgbClr val="34383C"/>
                </a:solidFill>
                <a:latin typeface="Scala OT" charset="0"/>
                <a:ea typeface="Scala OT" charset="0"/>
                <a:cs typeface="Scala O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1" y="1737894"/>
            <a:ext cx="8229600" cy="3649580"/>
          </a:xfrm>
          <a:prstGeom prst="rect">
            <a:avLst/>
          </a:prstGeom>
        </p:spPr>
        <p:txBody>
          <a:bodyPr vert="horz" numCol="2"/>
          <a:lstStyle>
            <a:lvl1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1pPr>
            <a:lvl2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2pPr>
            <a:lvl3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3pPr>
            <a:lvl4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4pPr>
            <a:lvl5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06827"/>
            <a:ext cx="8229600" cy="3161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34383C"/>
                </a:solidFill>
                <a:latin typeface="ScalaOT" charset="0"/>
                <a:ea typeface="ScalaOT" charset="0"/>
                <a:cs typeface="ScalaO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775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3F968-3FED-4B52-82DD-E9C9D788D86B}" type="datetimeFigureOut">
              <a:rPr lang="en-US" smtClean="0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D7ED-C97A-44C3-903F-99A5F9CE8E9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3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287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A9A283-C689-40BD-B3BB-9692999F8B0D}" type="datetimeFigureOut">
              <a:rPr lang="en-US" smtClean="0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F861-778D-4758-9BDF-DB00810EA95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324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6D721F-19C8-4FAA-9059-2077859CF9C3}" type="datetimeFigureOut">
              <a:rPr lang="en-US" smtClean="0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03D3-3671-42E9-806C-D614A1252FF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53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F97F4B-9CB7-48BB-B60D-35328BF04CE1}" type="datetimeFigureOut">
              <a:rPr lang="en-US" smtClean="0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FB9D-4691-4C97-A7C8-87880F68B38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716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D4C627-1FB5-4944-8DE6-E2AF009BCCDE}" type="datetimeFigureOut">
              <a:rPr lang="en-US" smtClean="0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41AD-2BD8-4578-9713-10249B6287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000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C460B6-5C69-4269-8C4A-A73C28C90B43}" type="datetimeFigureOut">
              <a:rPr lang="en-US" smtClean="0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3D6F7-1537-405C-A53D-4F98EFB60F8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09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651646-04E9-4275-956E-8B8631201075}" type="datetimeFigureOut">
              <a:rPr lang="en-US" smtClean="0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04A3-FE59-436C-A70E-972649D38D9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369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>
            <a:off x="0" y="0"/>
            <a:ext cx="9144000" cy="22860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5579D6-0106-468C-A097-6F25A4D59DC4}" type="datetimeFigureOut">
              <a:rPr lang="en-US" smtClean="0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DE33C23-83BA-4317-85DC-97A8F9FFDB2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Rectangle 11"/>
          <p:cNvSpPr/>
          <p:nvPr/>
        </p:nvSpPr>
        <p:spPr>
          <a:xfrm>
            <a:off x="0" y="6803560"/>
            <a:ext cx="9144000" cy="9144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njones\Dropbox (2U)\Work\Designing Slides\Syracuse\03 Engin and CS\logo\logo_SYR-EngAtSYR.png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21" y="6422102"/>
            <a:ext cx="2032000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7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>
            <a:off x="0" y="0"/>
            <a:ext cx="9144000" cy="22860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March 29,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803560"/>
            <a:ext cx="9144000" cy="9144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4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  <p:sldLayoutId id="2147483903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webpages/softwarematrix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webpages/Vrts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CSE681/Projects/Pr5Su09.do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webpages/CServ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Introduction: slides 2–6		     15 minutes</a:t>
            </a:r>
          </a:p>
          <a:p>
            <a:r>
              <a:rPr lang="en-US" sz="3200" dirty="0"/>
              <a:t>Variations: 7–14, 16	</a:t>
            </a:r>
            <a:r>
              <a:rPr lang="en-US" sz="2000" dirty="0"/>
              <a:t>   </a:t>
            </a:r>
            <a:r>
              <a:rPr lang="en-US" sz="1200" dirty="0"/>
              <a:t>                  </a:t>
            </a:r>
            <a:r>
              <a:rPr lang="en-US" sz="2000" dirty="0"/>
              <a:t>       </a:t>
            </a:r>
            <a:r>
              <a:rPr lang="en-US" sz="3200" dirty="0"/>
              <a:t>20 minutes</a:t>
            </a:r>
          </a:p>
        </p:txBody>
      </p:sp>
    </p:spTree>
    <p:extLst>
      <p:ext uri="{BB962C8B-B14F-4D97-AF65-F5344CB8AC3E}">
        <p14:creationId xmlns:p14="http://schemas.microsoft.com/office/powerpoint/2010/main" val="2070659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79248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5626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793115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2994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>
                <a:solidFill>
                  <a:schemeClr val="tx2">
                    <a:satMod val="200000"/>
                  </a:schemeClr>
                </a:solidFill>
              </a:rPr>
              <a:t>Peer-to-Peer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50" indent="-220663">
              <a:buFont typeface="Arial" charset="0"/>
              <a:buChar char="•"/>
              <a:defRPr/>
            </a:pPr>
            <a:r>
              <a:rPr lang="en-US" dirty="0"/>
              <a:t>Distribution of parts that cooperate on a mission by sending each other commands and messages.</a:t>
            </a:r>
          </a:p>
          <a:p>
            <a:pPr marL="457200" lvl="2" indent="-169863">
              <a:buFont typeface="Arial" charset="0"/>
              <a:buChar char="•"/>
              <a:defRPr/>
            </a:pPr>
            <a:r>
              <a:rPr lang="en-US" sz="2000" dirty="0"/>
              <a:t>Parts may or may not be identical but probably have identical layered system services</a:t>
            </a:r>
          </a:p>
          <a:p>
            <a:pPr marL="457200" lvl="2" indent="-169863">
              <a:buFont typeface="Arial" charset="0"/>
              <a:buChar char="•"/>
              <a:defRPr/>
            </a:pPr>
            <a:r>
              <a:rPr lang="en-US" sz="2000" dirty="0"/>
              <a:t>Usually part of a collaboration system</a:t>
            </a:r>
          </a:p>
          <a:p>
            <a:pPr marL="457200" lvl="2" indent="-169863">
              <a:buFont typeface="Arial" charset="0"/>
              <a:buChar char="•"/>
              <a:defRPr/>
            </a:pPr>
            <a:r>
              <a:rPr lang="en-US" sz="2000" dirty="0"/>
              <a:t>May have a “distinguished” peer</a:t>
            </a:r>
          </a:p>
          <a:p>
            <a:pPr marL="457200" lvl="2" indent="-169863">
              <a:buFont typeface="Arial" charset="0"/>
              <a:buChar char="•"/>
              <a:defRPr/>
            </a:pPr>
            <a:r>
              <a:rPr lang="en-US" sz="2000" dirty="0"/>
              <a:t>Development attempts to provide one set of core services and build peer personalization on top of that</a:t>
            </a:r>
          </a:p>
          <a:p>
            <a:pPr marL="234950" indent="-220663">
              <a:buFont typeface="Arial" charset="0"/>
              <a:buChar char="•"/>
              <a:defRPr/>
            </a:pPr>
            <a:r>
              <a:rPr lang="en-US" dirty="0"/>
              <a:t>Example:</a:t>
            </a:r>
          </a:p>
          <a:p>
            <a:pPr marL="457200" lvl="2" indent="-169863">
              <a:buFont typeface="Arial" charset="0"/>
              <a:buChar char="•"/>
              <a:defRPr/>
            </a:pPr>
            <a:r>
              <a:rPr lang="en-US" sz="2000" dirty="0"/>
              <a:t>Software Matrix, Gosh M.S. Thesis </a:t>
            </a:r>
            <a:r>
              <a:rPr lang="en-US" sz="2000" dirty="0">
                <a:hlinkClick r:id="rId2"/>
              </a:rPr>
              <a:t>http://www.ecs.syr.edu/faculty/fawcett/handouts/webpages/softwarematrix.htm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321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>
                <a:solidFill>
                  <a:schemeClr val="tx2">
                    <a:satMod val="200000"/>
                  </a:schemeClr>
                </a:solidFill>
              </a:rPr>
              <a:t>Service Oriented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System composed of</a:t>
            </a:r>
          </a:p>
          <a:p>
            <a:pPr lvl="1"/>
            <a:r>
              <a:rPr lang="en-US" altLang="en-US" sz="2400" dirty="0"/>
              <a:t>Set of autonomous services</a:t>
            </a:r>
          </a:p>
          <a:p>
            <a:pPr lvl="1"/>
            <a:r>
              <a:rPr lang="en-US" altLang="en-US" sz="2400" dirty="0"/>
              <a:t>Software glue that binds the services together</a:t>
            </a:r>
          </a:p>
          <a:p>
            <a:r>
              <a:rPr lang="en-US" altLang="en-US" sz="2800" dirty="0"/>
              <a:t>Focus on</a:t>
            </a:r>
          </a:p>
          <a:p>
            <a:pPr lvl="1"/>
            <a:r>
              <a:rPr lang="en-US" altLang="en-US" sz="2400" dirty="0"/>
              <a:t>Reliability, availability, composability </a:t>
            </a:r>
          </a:p>
          <a:p>
            <a:r>
              <a:rPr lang="en-US" altLang="en-US" sz="2800" dirty="0"/>
              <a:t>Example:</a:t>
            </a:r>
          </a:p>
          <a:p>
            <a:pPr lvl="1"/>
            <a:r>
              <a:rPr lang="en-US" altLang="en-US" sz="2400" dirty="0"/>
              <a:t>VRTS – CSE784 Project, Fall 2008, </a:t>
            </a:r>
            <a:r>
              <a:rPr lang="en-US" altLang="en-US" sz="2400" dirty="0">
                <a:hlinkClick r:id="rId2"/>
              </a:rPr>
              <a:t>http://www.ecs.syr.edu/faculty/fawcett/handouts/webpages/Vrts.htm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24724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Agent 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50" indent="-220663">
              <a:buFont typeface="Arial" charset="0"/>
              <a:buChar char="•"/>
              <a:defRPr/>
            </a:pPr>
            <a:r>
              <a:rPr lang="en-US" dirty="0"/>
              <a:t>System uses software agents</a:t>
            </a:r>
          </a:p>
          <a:p>
            <a:pPr marL="574675" lvl="1" indent="-220663">
              <a:buFont typeface="Arial" charset="0"/>
              <a:buChar char="•"/>
              <a:defRPr/>
            </a:pPr>
            <a:r>
              <a:rPr lang="en-US" dirty="0"/>
              <a:t>Semiautonomous, mobile, task-oriented software entities</a:t>
            </a:r>
          </a:p>
          <a:p>
            <a:pPr marL="574675" lvl="1" indent="-220663">
              <a:buFont typeface="Arial" charset="0"/>
              <a:buChar char="•"/>
              <a:defRPr/>
            </a:pPr>
            <a:r>
              <a:rPr lang="en-US" dirty="0"/>
              <a:t>May be scheduled</a:t>
            </a:r>
          </a:p>
          <a:p>
            <a:pPr marL="574675" lvl="1" indent="-220663">
              <a:buFont typeface="Arial" charset="0"/>
              <a:buChar char="•"/>
              <a:defRPr/>
            </a:pPr>
            <a:r>
              <a:rPr lang="en-US" dirty="0"/>
              <a:t>Provide scriptable user-specific services</a:t>
            </a:r>
          </a:p>
          <a:p>
            <a:pPr marL="804863" lvl="2" indent="-220663">
              <a:buFont typeface="Arial" charset="0"/>
              <a:buChar char="•"/>
              <a:defRPr/>
            </a:pPr>
            <a:r>
              <a:rPr lang="en-US" dirty="0"/>
              <a:t>Collect information from a large set of data</a:t>
            </a:r>
          </a:p>
          <a:p>
            <a:pPr marL="804863" lvl="2" indent="-220663">
              <a:buFont typeface="Arial" charset="0"/>
              <a:buChar char="•"/>
              <a:defRPr/>
            </a:pPr>
            <a:r>
              <a:rPr lang="en-US" dirty="0"/>
              <a:t>Perform analyses on changing baseline and report</a:t>
            </a:r>
          </a:p>
          <a:p>
            <a:pPr marL="804863" lvl="2" indent="-220663">
              <a:buFont typeface="Arial" charset="0"/>
              <a:buChar char="•"/>
              <a:defRPr/>
            </a:pPr>
            <a:r>
              <a:rPr lang="en-US" dirty="0"/>
              <a:t>Conduct specific tests</a:t>
            </a:r>
          </a:p>
          <a:p>
            <a:pPr marL="804863" lvl="2" indent="-220663">
              <a:buFont typeface="Arial" charset="0"/>
              <a:buChar char="•"/>
              <a:defRPr/>
            </a:pPr>
            <a:r>
              <a:rPr lang="en-US" dirty="0"/>
              <a:t>Make narrowly specified modifications to baseline</a:t>
            </a:r>
          </a:p>
          <a:p>
            <a:pPr marL="176213" indent="-161925">
              <a:buFont typeface="Arial" charset="0"/>
              <a:buChar char="•"/>
              <a:defRPr/>
            </a:pPr>
            <a:r>
              <a:rPr lang="en-US" dirty="0"/>
              <a:t>Example:</a:t>
            </a:r>
          </a:p>
          <a:p>
            <a:pPr marL="574675" lvl="1" indent="-220663">
              <a:buFont typeface="Arial" charset="0"/>
              <a:buChar char="•"/>
              <a:defRPr/>
            </a:pPr>
            <a:r>
              <a:rPr lang="en-US" dirty="0"/>
              <a:t>CSE681 Project #5, summer 2009, </a:t>
            </a:r>
            <a:r>
              <a:rPr lang="en-US" dirty="0">
                <a:hlinkClick r:id="rId2"/>
              </a:rPr>
              <a:t>http://www.ecs.syr.edu/faculty/fawcett/handouts/CSE681/Projects/Pr5Su09.doc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12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7931150" cy="564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369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>
                <a:solidFill>
                  <a:schemeClr val="tx2">
                    <a:satMod val="200000"/>
                  </a:schemeClr>
                </a:solidFill>
              </a:rPr>
              <a:t>Project #5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54013" indent="-354013">
              <a:buFont typeface="Arial" charset="0"/>
              <a:buChar char="•"/>
              <a:defRPr/>
            </a:pPr>
            <a:r>
              <a:rPr lang="en-US" dirty="0"/>
              <a:t>Peer-to-peer?</a:t>
            </a:r>
          </a:p>
          <a:p>
            <a:pPr marL="515938" lvl="1" indent="-220663">
              <a:buFont typeface="Arial" charset="0"/>
              <a:buChar char="•"/>
              <a:defRPr/>
            </a:pPr>
            <a:r>
              <a:rPr lang="en-US" dirty="0"/>
              <a:t>May initiate analyses from client</a:t>
            </a:r>
          </a:p>
          <a:p>
            <a:pPr marL="515938" lvl="1" indent="-220663">
              <a:buFont typeface="Arial" charset="0"/>
              <a:buChar char="•"/>
              <a:defRPr/>
            </a:pPr>
            <a:r>
              <a:rPr lang="en-US" dirty="0"/>
              <a:t>May schedule analyses and notify users of results</a:t>
            </a:r>
          </a:p>
          <a:p>
            <a:pPr marL="354013" indent="-354013">
              <a:buFont typeface="Arial" charset="0"/>
              <a:buChar char="•"/>
              <a:defRPr/>
            </a:pPr>
            <a:r>
              <a:rPr lang="en-US" dirty="0"/>
              <a:t>Collaborative?</a:t>
            </a:r>
          </a:p>
          <a:p>
            <a:pPr marL="574675" lvl="1" indent="-279400">
              <a:buFont typeface="Arial" charset="0"/>
              <a:buChar char="•"/>
              <a:defRPr/>
            </a:pPr>
            <a:r>
              <a:rPr lang="en-US" dirty="0"/>
              <a:t>QA, management, developers, and architects all care about the analyses and results.</a:t>
            </a:r>
          </a:p>
          <a:p>
            <a:pPr marL="574675" lvl="1" indent="-279400">
              <a:buFont typeface="Arial" charset="0"/>
              <a:buChar char="•"/>
              <a:defRPr/>
            </a:pPr>
            <a:r>
              <a:rPr lang="en-US" dirty="0"/>
              <a:t>How do we overtly support collaboration?</a:t>
            </a:r>
          </a:p>
          <a:p>
            <a:pPr marL="354013" indent="-354013">
              <a:buFont typeface="Arial" charset="0"/>
              <a:buChar char="•"/>
              <a:defRPr/>
            </a:pPr>
            <a:r>
              <a:rPr lang="en-US" dirty="0"/>
              <a:t>Service oriented?</a:t>
            </a:r>
          </a:p>
          <a:p>
            <a:pPr marL="574675" lvl="1" indent="-279400">
              <a:buFont typeface="Arial" charset="0"/>
              <a:buChar char="•"/>
              <a:defRPr/>
            </a:pPr>
            <a:r>
              <a:rPr lang="en-US" dirty="0"/>
              <a:t>Communication and notification are probably </a:t>
            </a:r>
            <a:r>
              <a:rPr lang="en-US"/>
              <a:t>service based.</a:t>
            </a:r>
            <a:endParaRPr lang="en-US" dirty="0"/>
          </a:p>
          <a:p>
            <a:pPr marL="354013" indent="-354013">
              <a:buFont typeface="Arial" charset="0"/>
              <a:buChar char="•"/>
              <a:defRPr/>
            </a:pPr>
            <a:r>
              <a:rPr lang="en-US" dirty="0"/>
              <a:t>Layered?</a:t>
            </a:r>
          </a:p>
          <a:p>
            <a:pPr marL="574675" lvl="1" indent="-220663">
              <a:buFont typeface="Arial" charset="0"/>
              <a:buChar char="•"/>
              <a:defRPr/>
            </a:pPr>
            <a:r>
              <a:rPr lang="en-US" dirty="0"/>
              <a:t>If we extend by sending libraries to remote machines to be run from tool holster, we may want to have the holster provide execution services—a sandbox—to enhance security.</a:t>
            </a:r>
          </a:p>
          <a:p>
            <a:pPr marL="354013" indent="-354013">
              <a:buFont typeface="Arial" charset="0"/>
              <a:buChar char="•"/>
              <a:defRPr/>
            </a:pPr>
            <a:r>
              <a:rPr lang="en-US" dirty="0"/>
              <a:t>Agent based?</a:t>
            </a:r>
          </a:p>
          <a:p>
            <a:pPr marL="574675" lvl="1" indent="-220663">
              <a:buFont typeface="Arial" charset="0"/>
              <a:buChar char="•"/>
              <a:defRPr/>
            </a:pPr>
            <a:r>
              <a:rPr lang="en-US" dirty="0"/>
              <a:t>We probably want to schedule tests, tailored to specific users, e.g., QA, team lead, architect.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11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jones\Dropbox (2U)\Work\Designing Slides\Syracuse\03 Engin and CS\logo\logo_SYR-EngAtSY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836" y="2826679"/>
            <a:ext cx="57150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323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686" y="990600"/>
            <a:ext cx="8303455" cy="2050542"/>
          </a:xfrm>
        </p:spPr>
        <p:txBody>
          <a:bodyPr>
            <a:noAutofit/>
          </a:bodyPr>
          <a:lstStyle/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Enterprise Computing: Collaboration System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686" y="3041142"/>
            <a:ext cx="7964713" cy="1752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2800" dirty="0"/>
              <a:t>Jim Fawcett</a:t>
            </a:r>
          </a:p>
          <a:p>
            <a:pPr>
              <a:defRPr/>
            </a:pPr>
            <a:r>
              <a:rPr lang="en-US" altLang="en-US" sz="2800" dirty="0"/>
              <a:t>Software Modeling</a:t>
            </a:r>
          </a:p>
          <a:p>
            <a:pPr>
              <a:defRPr/>
            </a:pPr>
            <a:r>
              <a:rPr lang="en-US" altLang="en-US" sz="2800" dirty="0"/>
              <a:t>Copyright © 1999-2017</a:t>
            </a:r>
          </a:p>
        </p:txBody>
      </p:sp>
    </p:spTree>
    <p:extLst>
      <p:ext uri="{BB962C8B-B14F-4D97-AF65-F5344CB8AC3E}">
        <p14:creationId xmlns:p14="http://schemas.microsoft.com/office/powerpoint/2010/main" val="1438270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Enterprise </a:t>
            </a:r>
            <a:r>
              <a:rPr lang="en-US">
                <a:solidFill>
                  <a:schemeClr val="tx2">
                    <a:satMod val="200000"/>
                  </a:schemeClr>
                </a:solidFill>
              </a:rPr>
              <a:t>Computing </a:t>
            </a:r>
            <a:br>
              <a:rPr lang="en-US">
                <a:solidFill>
                  <a:schemeClr val="tx2">
                    <a:satMod val="200000"/>
                  </a:schemeClr>
                </a:solidFill>
              </a:rPr>
            </a:br>
            <a:r>
              <a:rPr lang="en-US">
                <a:solidFill>
                  <a:schemeClr val="tx2">
                    <a:satMod val="200000"/>
                  </a:schemeClr>
                </a:solidFill>
              </a:rPr>
              <a:t>Combines 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Enterprise computing binds together a business with its partners, suppliers, and customers.</a:t>
            </a:r>
          </a:p>
          <a:p>
            <a:r>
              <a:rPr lang="en-US" altLang="en-US" sz="2800" dirty="0"/>
              <a:t>May integrate many functions:</a:t>
            </a:r>
          </a:p>
          <a:p>
            <a:pPr lvl="1"/>
            <a:r>
              <a:rPr lang="en-US" altLang="en-US" sz="2400" dirty="0"/>
              <a:t>Inventory control, order processing, product disclosure, product design collaboration.</a:t>
            </a:r>
          </a:p>
          <a:p>
            <a:r>
              <a:rPr lang="en-US" altLang="en-US" sz="2800" dirty="0"/>
              <a:t>Likely to be peer-to-peer with “distinguished” peer that coordinates activities.</a:t>
            </a:r>
          </a:p>
          <a:p>
            <a:pPr lvl="1"/>
            <a:r>
              <a:rPr lang="en-US" altLang="en-US" sz="2400" dirty="0"/>
              <a:t>Partners work together through a collaboration subsystem.</a:t>
            </a:r>
          </a:p>
          <a:p>
            <a:r>
              <a:rPr lang="en-US" altLang="en-US" sz="2800" dirty="0"/>
              <a:t> Uses web-based service-oriented architecture.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38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>
                <a:solidFill>
                  <a:schemeClr val="tx2">
                    <a:satMod val="200000"/>
                  </a:schemeClr>
                </a:solidFill>
              </a:rPr>
              <a:t>Collaboration System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50" indent="-176213">
              <a:buFont typeface="Arial" charset="0"/>
              <a:buChar char="•"/>
              <a:defRPr/>
            </a:pPr>
            <a:r>
              <a:rPr lang="en-US" dirty="0"/>
              <a:t>System that focuses on sharing of processes and products among peers with a common set of goals.</a:t>
            </a:r>
          </a:p>
          <a:p>
            <a:pPr lvl="1" indent="-222250">
              <a:buFont typeface="Arial" charset="0"/>
              <a:buChar char="•"/>
              <a:tabLst>
                <a:tab pos="338138" algn="l"/>
              </a:tabLst>
              <a:defRPr/>
            </a:pPr>
            <a:r>
              <a:rPr lang="en-US" dirty="0"/>
              <a:t>Primary focus is organizing and maintaining some complex, usually evolving, state:</a:t>
            </a:r>
          </a:p>
          <a:p>
            <a:pPr marL="635000" lvl="2" indent="-280988">
              <a:buFont typeface="Arial" charset="0"/>
              <a:buChar char="•"/>
              <a:tabLst>
                <a:tab pos="398463" algn="l"/>
              </a:tabLst>
              <a:defRPr/>
            </a:pPr>
            <a:r>
              <a:rPr lang="en-US" dirty="0"/>
              <a:t>Software development baseline</a:t>
            </a:r>
          </a:p>
          <a:p>
            <a:pPr marL="635000" lvl="2" indent="-280988">
              <a:buFont typeface="Arial" charset="0"/>
              <a:buChar char="•"/>
              <a:tabLst>
                <a:tab pos="398463" algn="l"/>
              </a:tabLst>
              <a:defRPr/>
            </a:pPr>
            <a:r>
              <a:rPr lang="en-US" dirty="0"/>
              <a:t>Set of work plans and schedules</a:t>
            </a:r>
          </a:p>
          <a:p>
            <a:pPr marL="635000" lvl="2" indent="-280988">
              <a:buFont typeface="Arial" charset="0"/>
              <a:buChar char="•"/>
              <a:tabLst>
                <a:tab pos="398463" algn="l"/>
              </a:tabLst>
              <a:defRPr/>
            </a:pPr>
            <a:r>
              <a:rPr lang="en-US" dirty="0"/>
              <a:t>Documentation and model of obligations</a:t>
            </a:r>
          </a:p>
          <a:p>
            <a:pPr marL="635000" lvl="2" indent="-280988">
              <a:buFont typeface="Arial" charset="0"/>
              <a:buChar char="•"/>
              <a:tabLst>
                <a:tab pos="398463" algn="l"/>
              </a:tabLst>
              <a:defRPr/>
            </a:pPr>
            <a:r>
              <a:rPr lang="en-US" dirty="0"/>
              <a:t>Communication of events</a:t>
            </a:r>
          </a:p>
          <a:p>
            <a:pPr marL="234950" indent="-220663">
              <a:buFont typeface="Arial" charset="0"/>
              <a:buChar char="•"/>
              <a:defRPr/>
            </a:pPr>
            <a:r>
              <a:rPr lang="en-US" dirty="0"/>
              <a:t>Example:</a:t>
            </a:r>
          </a:p>
          <a:p>
            <a:pPr marL="515938" lvl="1" indent="-220663">
              <a:buFont typeface="Arial" charset="0"/>
              <a:buChar char="•"/>
              <a:defRPr/>
            </a:pPr>
            <a:r>
              <a:rPr lang="en-US" dirty="0"/>
              <a:t>Collab – CSE784, Fall 2007, </a:t>
            </a:r>
            <a:r>
              <a:rPr lang="en-US" dirty="0">
                <a:hlinkClick r:id="rId2"/>
              </a:rPr>
              <a:t>http://www.ecs.syr.edu/faculty/fawcett/handouts/webpages/CServ.htm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73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/>
              <a:t>Virtual Collaboration-Repository-Testbed </a:t>
            </a:r>
            <a:r>
              <a:rPr lang="en-US" dirty="0"/>
              <a:t>Server System (VCRTS)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Servers:</a:t>
            </a:r>
          </a:p>
          <a:p>
            <a:pPr lvl="1"/>
            <a:r>
              <a:rPr lang="en-US" altLang="en-US" sz="2400" b="1" dirty="0"/>
              <a:t>Collaboration</a:t>
            </a:r>
          </a:p>
          <a:p>
            <a:pPr lvl="2"/>
            <a:r>
              <a:rPr lang="en-US" altLang="en-US" sz="2000" dirty="0"/>
              <a:t>Holds work package definitions, schedules, job descriptions, collaboration tools (whiteboard, chat, …)</a:t>
            </a:r>
          </a:p>
          <a:p>
            <a:pPr lvl="1"/>
            <a:r>
              <a:rPr lang="en-US" altLang="en-US" sz="2400" b="1" dirty="0"/>
              <a:t>Repository</a:t>
            </a:r>
          </a:p>
          <a:p>
            <a:pPr lvl="2"/>
            <a:r>
              <a:rPr lang="en-US" altLang="en-US" sz="2000" dirty="0"/>
              <a:t>Holds the developing project baseline, e.g., code, test drivers, documentation, test results, …</a:t>
            </a:r>
          </a:p>
          <a:p>
            <a:pPr lvl="1"/>
            <a:r>
              <a:rPr lang="en-US" altLang="en-US" sz="2400" b="1" dirty="0"/>
              <a:t>Test harness</a:t>
            </a:r>
          </a:p>
          <a:p>
            <a:pPr lvl="2"/>
            <a:r>
              <a:rPr lang="en-US" altLang="en-US" sz="2000" dirty="0"/>
              <a:t>Performs all certified tests, only on repository products. </a:t>
            </a:r>
          </a:p>
          <a:p>
            <a:pPr lvl="1"/>
            <a:r>
              <a:rPr lang="en-US" altLang="en-US" sz="2200" b="1" dirty="0"/>
              <a:t>Clients</a:t>
            </a:r>
          </a:p>
          <a:p>
            <a:pPr lvl="2"/>
            <a:r>
              <a:rPr lang="en-US" altLang="en-US" sz="2000" dirty="0"/>
              <a:t>Code development, test development,  local testing, chatting, whiteboard collaboration, …</a:t>
            </a:r>
          </a:p>
        </p:txBody>
      </p:sp>
    </p:spTree>
    <p:extLst>
      <p:ext uri="{BB962C8B-B14F-4D97-AF65-F5344CB8AC3E}">
        <p14:creationId xmlns:p14="http://schemas.microsoft.com/office/powerpoint/2010/main" val="756790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>
                <a:solidFill>
                  <a:schemeClr val="tx2">
                    <a:satMod val="200000"/>
                  </a:schemeClr>
                </a:solidFill>
              </a:rPr>
              <a:t>Example Collaboration System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14" y="1447800"/>
            <a:ext cx="7830571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1584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Virtual Servers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Not defined by machine boundaries</a:t>
            </a:r>
          </a:p>
          <a:p>
            <a:pPr lvl="1"/>
            <a:r>
              <a:rPr lang="en-US" altLang="en-US" sz="2400" dirty="0"/>
              <a:t>May have multiple servers on one machine</a:t>
            </a:r>
          </a:p>
          <a:p>
            <a:pPr lvl="1"/>
            <a:r>
              <a:rPr lang="en-US" altLang="en-US" sz="2400" dirty="0"/>
              <a:t>May have multiple machines implementing one server, e.g., repository, testbed</a:t>
            </a:r>
          </a:p>
          <a:p>
            <a:pPr lvl="1"/>
            <a:r>
              <a:rPr lang="en-US" altLang="en-US" sz="2400" dirty="0"/>
              <a:t>Can be easily replicated</a:t>
            </a:r>
          </a:p>
          <a:p>
            <a:pPr lvl="2"/>
            <a:r>
              <a:rPr lang="en-US" altLang="en-US" sz="2000" dirty="0"/>
              <a:t>Download installer</a:t>
            </a:r>
          </a:p>
          <a:p>
            <a:pPr lvl="2"/>
            <a:r>
              <a:rPr lang="en-US" altLang="en-US" sz="2000" dirty="0"/>
              <a:t>Select desired contents from source</a:t>
            </a:r>
          </a:p>
          <a:p>
            <a:pPr lvl="2"/>
            <a:r>
              <a:rPr lang="en-US" altLang="en-US" sz="2000" dirty="0"/>
              <a:t>Create server</a:t>
            </a:r>
          </a:p>
          <a:p>
            <a:r>
              <a:rPr lang="en-US" altLang="en-US" sz="2800" dirty="0"/>
              <a:t>All servers derive from abstract virtual server</a:t>
            </a:r>
          </a:p>
          <a:p>
            <a:pPr lvl="1"/>
            <a:r>
              <a:rPr lang="en-US" altLang="en-US" sz="2400" dirty="0"/>
              <a:t>Virtual server is one of the core services.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110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Virtual Server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Project has VCRTS</a:t>
            </a:r>
          </a:p>
          <a:p>
            <a:pPr lvl="1"/>
            <a:r>
              <a:rPr lang="en-US" altLang="en-US" sz="2800" dirty="0"/>
              <a:t>Manages all certified project products</a:t>
            </a:r>
          </a:p>
          <a:p>
            <a:pPr lvl="2"/>
            <a:r>
              <a:rPr lang="en-US" altLang="en-US" sz="2400" dirty="0"/>
              <a:t>Code baseline</a:t>
            </a:r>
          </a:p>
          <a:p>
            <a:pPr lvl="2"/>
            <a:r>
              <a:rPr lang="en-US" altLang="en-US" sz="2400" dirty="0"/>
              <a:t>Test code and results</a:t>
            </a:r>
          </a:p>
          <a:p>
            <a:pPr lvl="2"/>
            <a:r>
              <a:rPr lang="en-US" altLang="en-US" sz="2400" dirty="0"/>
              <a:t>Documentation</a:t>
            </a:r>
          </a:p>
          <a:p>
            <a:r>
              <a:rPr lang="en-US" altLang="en-US" sz="3200" dirty="0"/>
              <a:t>Teams have VCRTS</a:t>
            </a:r>
          </a:p>
          <a:p>
            <a:pPr lvl="1"/>
            <a:r>
              <a:rPr lang="en-US" altLang="en-US" sz="2800" dirty="0"/>
              <a:t>Local management for each team</a:t>
            </a:r>
          </a:p>
          <a:p>
            <a:r>
              <a:rPr lang="en-US" altLang="en-US" sz="3200" dirty="0"/>
              <a:t>Company has VCRTS</a:t>
            </a:r>
          </a:p>
          <a:p>
            <a:pPr lvl="1"/>
            <a:r>
              <a:rPr lang="en-US" altLang="en-US" sz="2800" dirty="0"/>
              <a:t>Manages company’s reusable code base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480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Layered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Provides a structure based on:</a:t>
            </a:r>
          </a:p>
          <a:p>
            <a:pPr lvl="1"/>
            <a:r>
              <a:rPr lang="en-US" altLang="en-US" sz="2400" dirty="0"/>
              <a:t>System services—things the user doesn’t think about</a:t>
            </a:r>
          </a:p>
          <a:p>
            <a:pPr lvl="2"/>
            <a:r>
              <a:rPr lang="en-US" altLang="en-US" sz="2000" dirty="0"/>
              <a:t>Communication, storage, security, file caching, …</a:t>
            </a:r>
          </a:p>
          <a:p>
            <a:pPr lvl="1"/>
            <a:r>
              <a:rPr lang="en-US" altLang="en-US" sz="2400" dirty="0"/>
              <a:t>User services—things the user manipulates as part of the use of the system</a:t>
            </a:r>
          </a:p>
          <a:p>
            <a:pPr lvl="2"/>
            <a:r>
              <a:rPr lang="en-US" altLang="en-US" sz="2000" dirty="0"/>
              <a:t>Input, Display, Check-in/Check-out, …</a:t>
            </a:r>
          </a:p>
          <a:p>
            <a:pPr lvl="1"/>
            <a:r>
              <a:rPr lang="en-US" altLang="en-US" sz="2400" dirty="0"/>
              <a:t>Ancillary—things that are not part of the system mission but are necessary</a:t>
            </a:r>
          </a:p>
          <a:p>
            <a:pPr lvl="2"/>
            <a:r>
              <a:rPr lang="en-US" altLang="en-US" sz="2000" dirty="0"/>
              <a:t>Logging, extension hooks, test hooks,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54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YR-ENG Template 1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R-ENG Template 1" id="{ED5A1B45-0088-364A-842E-57D2F08FC999}" vid="{189CC797-3EDE-C14C-B5A8-19E6E7008415}"/>
    </a:ext>
  </a:extLst>
</a:theme>
</file>

<file path=ppt/theme/theme2.xml><?xml version="1.0" encoding="utf-8"?>
<a:theme xmlns:a="http://schemas.openxmlformats.org/drawingml/2006/main" name="1_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SYR-ENG Template 1</Template>
  <TotalTime>1428</TotalTime>
  <Words>654</Words>
  <Application>Microsoft Office PowerPoint</Application>
  <PresentationFormat>On-screen Show (4:3)</PresentationFormat>
  <Paragraphs>102</Paragraphs>
  <Slides>17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Scala OT</vt:lpstr>
      <vt:lpstr>ScalaOT</vt:lpstr>
      <vt:lpstr>ScalaSansLF-Regular</vt:lpstr>
      <vt:lpstr>ScalaSansOT</vt:lpstr>
      <vt:lpstr>SYR-ENG Template 1</vt:lpstr>
      <vt:lpstr>1_Clarity</vt:lpstr>
      <vt:lpstr>Segments</vt:lpstr>
      <vt:lpstr>Enterprise Computing: Collaboration System Example</vt:lpstr>
      <vt:lpstr>Enterprise Computing  Combines Structures</vt:lpstr>
      <vt:lpstr>Collaboration System</vt:lpstr>
      <vt:lpstr>Virtual Collaboration-Repository-Testbed Server System (VCRTS)</vt:lpstr>
      <vt:lpstr>Example Collaboration System</vt:lpstr>
      <vt:lpstr>Virtual Servers</vt:lpstr>
      <vt:lpstr>Virtual Server Uses</vt:lpstr>
      <vt:lpstr>Layered Structure</vt:lpstr>
      <vt:lpstr>PowerPoint Presentation</vt:lpstr>
      <vt:lpstr>PowerPoint Presentation</vt:lpstr>
      <vt:lpstr>Peer-to-Peer</vt:lpstr>
      <vt:lpstr>Service Oriented</vt:lpstr>
      <vt:lpstr>Agent Based</vt:lpstr>
      <vt:lpstr>PowerPoint Presentation</vt:lpstr>
      <vt:lpstr>Project #5</vt:lpstr>
      <vt:lpstr>PowerPoint Presentation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system taxonomy</dc:title>
  <dc:creator>fawcett</dc:creator>
  <cp:lastModifiedBy>James Fawcett</cp:lastModifiedBy>
  <cp:revision>134</cp:revision>
  <dcterms:created xsi:type="dcterms:W3CDTF">2010-03-22T13:44:07Z</dcterms:created>
  <dcterms:modified xsi:type="dcterms:W3CDTF">2017-03-29T21:34:25Z</dcterms:modified>
</cp:coreProperties>
</file>