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8" r:id="rId2"/>
    <p:sldMasterId id="2147483712" r:id="rId3"/>
    <p:sldMasterId id="2147483726" r:id="rId4"/>
  </p:sldMasterIdLst>
  <p:notesMasterIdLst>
    <p:notesMasterId r:id="rId21"/>
  </p:notesMasterIdLst>
  <p:sldIdLst>
    <p:sldId id="273" r:id="rId5"/>
    <p:sldId id="272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85"/>
    <p:restoredTop sz="95179"/>
  </p:normalViewPr>
  <p:slideViewPr>
    <p:cSldViewPr>
      <p:cViewPr varScale="1">
        <p:scale>
          <a:sx n="88" d="100"/>
          <a:sy n="88" d="100"/>
        </p:scale>
        <p:origin x="9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DFA5D-35CF-004C-B05D-FF0B973966F5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5E952-2D03-1648-A1EC-3864F1920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55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6181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rgbClr val="3E3D3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6978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3E3D3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3303-28CD-4C96-B82B-4C65A459B737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20-1582-4758-B505-024BBC5EFDE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963101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973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3303-28CD-4C96-B82B-4C65A459B737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20-1582-4758-B505-024BBC5E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4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3303-28CD-4C96-B82B-4C65A459B737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20-1582-4758-B505-024BBC5E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4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034" y="274638"/>
            <a:ext cx="6779942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ScalaSansLF-Regular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19113" y="1533525"/>
            <a:ext cx="4000500" cy="3992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calaSansLF-Regular" pitchFamily="2" charset="0"/>
              </a:defRPr>
            </a:lvl1pPr>
            <a:lvl2pPr>
              <a:defRPr>
                <a:solidFill>
                  <a:schemeClr val="bg1"/>
                </a:solidFill>
                <a:latin typeface="ScalaSansLF-Regular" pitchFamily="2" charset="0"/>
              </a:defRPr>
            </a:lvl2pPr>
            <a:lvl3pPr>
              <a:defRPr>
                <a:solidFill>
                  <a:schemeClr val="bg1"/>
                </a:solidFill>
                <a:latin typeface="ScalaSansLF-Regular" pitchFamily="2" charset="0"/>
              </a:defRPr>
            </a:lvl3pPr>
            <a:lvl4pPr>
              <a:defRPr>
                <a:solidFill>
                  <a:schemeClr val="bg1"/>
                </a:solidFill>
                <a:latin typeface="ScalaSansLF-Regular" pitchFamily="2" charset="0"/>
              </a:defRPr>
            </a:lvl4pPr>
            <a:lvl5pPr>
              <a:defRPr>
                <a:solidFill>
                  <a:schemeClr val="bg1"/>
                </a:solidFill>
                <a:latin typeface="ScalaSansLF-Regular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533525"/>
            <a:ext cx="4000500" cy="3992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calaSansLF-Regular" pitchFamily="2" charset="0"/>
              </a:defRPr>
            </a:lvl1pPr>
            <a:lvl2pPr>
              <a:defRPr>
                <a:solidFill>
                  <a:schemeClr val="bg1"/>
                </a:solidFill>
                <a:latin typeface="ScalaSansLF-Regular" pitchFamily="2" charset="0"/>
              </a:defRPr>
            </a:lvl2pPr>
            <a:lvl3pPr>
              <a:defRPr>
                <a:solidFill>
                  <a:schemeClr val="bg1"/>
                </a:solidFill>
                <a:latin typeface="ScalaSansLF-Regular" pitchFamily="2" charset="0"/>
              </a:defRPr>
            </a:lvl3pPr>
            <a:lvl4pPr>
              <a:defRPr>
                <a:solidFill>
                  <a:schemeClr val="bg1"/>
                </a:solidFill>
                <a:latin typeface="ScalaSansLF-Regular" pitchFamily="2" charset="0"/>
              </a:defRPr>
            </a:lvl4pPr>
            <a:lvl5pPr>
              <a:defRPr>
                <a:solidFill>
                  <a:schemeClr val="bg1"/>
                </a:solidFill>
                <a:latin typeface="ScalaSansLF-Regular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B1F3303-28CD-4C96-B82B-4C65A459B737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23C20-1582-4758-B505-024BBC5E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436031"/>
      </p:ext>
    </p:extLst>
  </p:cSld>
  <p:clrMapOvr>
    <a:masterClrMapping/>
  </p:clrMapOvr>
  <p:transition spd="med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 only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71747"/>
            <a:ext cx="8229600" cy="427619"/>
          </a:xfrm>
          <a:prstGeom prst="rect">
            <a:avLst/>
          </a:prstGeom>
        </p:spPr>
        <p:txBody>
          <a:bodyPr vert="horz"/>
          <a:lstStyle>
            <a:lvl1pPr>
              <a:defRPr sz="3200" b="1" i="0" spc="0">
                <a:solidFill>
                  <a:srgbClr val="34383C"/>
                </a:solidFill>
                <a:latin typeface="Scala OT" charset="0"/>
                <a:ea typeface="Scala OT" charset="0"/>
                <a:cs typeface="Scala OT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1" y="1737894"/>
            <a:ext cx="8229600" cy="3649580"/>
          </a:xfrm>
          <a:prstGeom prst="rect">
            <a:avLst/>
          </a:prstGeom>
        </p:spPr>
        <p:txBody>
          <a:bodyPr vert="horz" numCol="2"/>
          <a:lstStyle>
            <a:lvl1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1pPr>
            <a:lvl2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2pPr>
            <a:lvl3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3pPr>
            <a:lvl4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4pPr>
            <a:lvl5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106827"/>
            <a:ext cx="8229600" cy="3161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34383C"/>
                </a:solidFill>
                <a:latin typeface="ScalaOT" charset="0"/>
                <a:ea typeface="ScalaOT" charset="0"/>
                <a:cs typeface="ScalaOT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1800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6181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rgbClr val="3E3D3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6978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3E3D3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963101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3190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1406704"/>
            <a:ext cx="82296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195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5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3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897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379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286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77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3303-28CD-4C96-B82B-4C65A459B737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20-1582-4758-B505-024BBC5EFDE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1293970"/>
            <a:ext cx="82296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89592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96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87656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352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8669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96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034" y="274638"/>
            <a:ext cx="6779942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ScalaSansLF-Regular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19113" y="1533525"/>
            <a:ext cx="4000500" cy="3992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calaSansLF-Regular" pitchFamily="2" charset="0"/>
              </a:defRPr>
            </a:lvl1pPr>
            <a:lvl2pPr>
              <a:defRPr>
                <a:solidFill>
                  <a:schemeClr val="bg1"/>
                </a:solidFill>
                <a:latin typeface="ScalaSansLF-Regular" pitchFamily="2" charset="0"/>
              </a:defRPr>
            </a:lvl2pPr>
            <a:lvl3pPr>
              <a:defRPr>
                <a:solidFill>
                  <a:schemeClr val="bg1"/>
                </a:solidFill>
                <a:latin typeface="ScalaSansLF-Regular" pitchFamily="2" charset="0"/>
              </a:defRPr>
            </a:lvl3pPr>
            <a:lvl4pPr>
              <a:defRPr>
                <a:solidFill>
                  <a:schemeClr val="bg1"/>
                </a:solidFill>
                <a:latin typeface="ScalaSansLF-Regular" pitchFamily="2" charset="0"/>
              </a:defRPr>
            </a:lvl4pPr>
            <a:lvl5pPr>
              <a:defRPr>
                <a:solidFill>
                  <a:schemeClr val="bg1"/>
                </a:solidFill>
                <a:latin typeface="ScalaSansLF-Regular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533525"/>
            <a:ext cx="4000500" cy="3992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calaSansLF-Regular" pitchFamily="2" charset="0"/>
              </a:defRPr>
            </a:lvl1pPr>
            <a:lvl2pPr>
              <a:defRPr>
                <a:solidFill>
                  <a:schemeClr val="bg1"/>
                </a:solidFill>
                <a:latin typeface="ScalaSansLF-Regular" pitchFamily="2" charset="0"/>
              </a:defRPr>
            </a:lvl2pPr>
            <a:lvl3pPr>
              <a:defRPr>
                <a:solidFill>
                  <a:schemeClr val="bg1"/>
                </a:solidFill>
                <a:latin typeface="ScalaSansLF-Regular" pitchFamily="2" charset="0"/>
              </a:defRPr>
            </a:lvl3pPr>
            <a:lvl4pPr>
              <a:defRPr>
                <a:solidFill>
                  <a:schemeClr val="bg1"/>
                </a:solidFill>
                <a:latin typeface="ScalaSansLF-Regular" pitchFamily="2" charset="0"/>
              </a:defRPr>
            </a:lvl4pPr>
            <a:lvl5pPr>
              <a:defRPr>
                <a:solidFill>
                  <a:schemeClr val="bg1"/>
                </a:solidFill>
                <a:latin typeface="ScalaSansLF-Regular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5FF7D-CD67-47BE-92C4-30E33F3FA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17587"/>
      </p:ext>
    </p:extLst>
  </p:cSld>
  <p:clrMapOvr>
    <a:masterClrMapping/>
  </p:clrMapOvr>
  <p:transition spd="med">
    <p:zo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nly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71747"/>
            <a:ext cx="8229600" cy="427619"/>
          </a:xfrm>
          <a:prstGeom prst="rect">
            <a:avLst/>
          </a:prstGeom>
        </p:spPr>
        <p:txBody>
          <a:bodyPr vert="horz"/>
          <a:lstStyle>
            <a:lvl1pPr>
              <a:defRPr sz="3200" b="1" i="0" spc="0">
                <a:solidFill>
                  <a:srgbClr val="34383C"/>
                </a:solidFill>
                <a:latin typeface="Scala OT" charset="0"/>
                <a:ea typeface="Scala OT" charset="0"/>
                <a:cs typeface="Scala OT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1" y="1737894"/>
            <a:ext cx="8229600" cy="3649580"/>
          </a:xfrm>
          <a:prstGeom prst="rect">
            <a:avLst/>
          </a:prstGeom>
        </p:spPr>
        <p:txBody>
          <a:bodyPr vert="horz" numCol="2"/>
          <a:lstStyle>
            <a:lvl1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1pPr>
            <a:lvl2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2pPr>
            <a:lvl3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3pPr>
            <a:lvl4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4pPr>
            <a:lvl5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106827"/>
            <a:ext cx="8229600" cy="3161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34383C"/>
                </a:solidFill>
                <a:latin typeface="ScalaOT" charset="0"/>
                <a:ea typeface="ScalaOT" charset="0"/>
                <a:cs typeface="ScalaOT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51618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6181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rgbClr val="3E3D3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6978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3E3D3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3303-28CD-4C96-B82B-4C65A459B737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20-1582-4758-B505-024BBC5EFDE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963101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8972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3303-28CD-4C96-B82B-4C65A459B737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20-1582-4758-B505-024BBC5EFDE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1293970"/>
            <a:ext cx="82296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9724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5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3303-28CD-4C96-B82B-4C65A459B737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20-1582-4758-B505-024BBC5EFDE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3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6123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5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3303-28CD-4C96-B82B-4C65A459B737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20-1582-4758-B505-024BBC5EFDE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3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48652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3303-28CD-4C96-B82B-4C65A459B737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20-1582-4758-B505-024BBC5E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62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3303-28CD-4C96-B82B-4C65A459B737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20-1582-4758-B505-024BBC5EFDE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3149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3303-28CD-4C96-B82B-4C65A459B737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20-1582-4758-B505-024BBC5E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298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3303-28CD-4C96-B82B-4C65A459B737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20-1582-4758-B505-024BBC5E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9160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3303-28CD-4C96-B82B-4C65A459B737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20-1582-4758-B505-024BBC5EFDE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7109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3303-28CD-4C96-B82B-4C65A459B737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20-1582-4758-B505-024BBC5E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665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3303-28CD-4C96-B82B-4C65A459B737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20-1582-4758-B505-024BBC5E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690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3303-28CD-4C96-B82B-4C65A459B737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20-1582-4758-B505-024BBC5E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462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034" y="274638"/>
            <a:ext cx="6779942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ScalaSansLF-Regular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19113" y="1533525"/>
            <a:ext cx="4000500" cy="3992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calaSansLF-Regular" pitchFamily="2" charset="0"/>
              </a:defRPr>
            </a:lvl1pPr>
            <a:lvl2pPr>
              <a:defRPr>
                <a:solidFill>
                  <a:schemeClr val="bg1"/>
                </a:solidFill>
                <a:latin typeface="ScalaSansLF-Regular" pitchFamily="2" charset="0"/>
              </a:defRPr>
            </a:lvl2pPr>
            <a:lvl3pPr>
              <a:defRPr>
                <a:solidFill>
                  <a:schemeClr val="bg1"/>
                </a:solidFill>
                <a:latin typeface="ScalaSansLF-Regular" pitchFamily="2" charset="0"/>
              </a:defRPr>
            </a:lvl3pPr>
            <a:lvl4pPr>
              <a:defRPr>
                <a:solidFill>
                  <a:schemeClr val="bg1"/>
                </a:solidFill>
                <a:latin typeface="ScalaSansLF-Regular" pitchFamily="2" charset="0"/>
              </a:defRPr>
            </a:lvl4pPr>
            <a:lvl5pPr>
              <a:defRPr>
                <a:solidFill>
                  <a:schemeClr val="bg1"/>
                </a:solidFill>
                <a:latin typeface="ScalaSansLF-Regular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533525"/>
            <a:ext cx="4000500" cy="3992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calaSansLF-Regular" pitchFamily="2" charset="0"/>
              </a:defRPr>
            </a:lvl1pPr>
            <a:lvl2pPr>
              <a:defRPr>
                <a:solidFill>
                  <a:schemeClr val="bg1"/>
                </a:solidFill>
                <a:latin typeface="ScalaSansLF-Regular" pitchFamily="2" charset="0"/>
              </a:defRPr>
            </a:lvl2pPr>
            <a:lvl3pPr>
              <a:defRPr>
                <a:solidFill>
                  <a:schemeClr val="bg1"/>
                </a:solidFill>
                <a:latin typeface="ScalaSansLF-Regular" pitchFamily="2" charset="0"/>
              </a:defRPr>
            </a:lvl3pPr>
            <a:lvl4pPr>
              <a:defRPr>
                <a:solidFill>
                  <a:schemeClr val="bg1"/>
                </a:solidFill>
                <a:latin typeface="ScalaSansLF-Regular" pitchFamily="2" charset="0"/>
              </a:defRPr>
            </a:lvl4pPr>
            <a:lvl5pPr>
              <a:defRPr>
                <a:solidFill>
                  <a:schemeClr val="bg1"/>
                </a:solidFill>
                <a:latin typeface="ScalaSansLF-Regular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B1F3303-28CD-4C96-B82B-4C65A459B737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23C20-1582-4758-B505-024BBC5E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25869"/>
      </p:ext>
    </p:extLst>
  </p:cSld>
  <p:clrMapOvr>
    <a:masterClrMapping/>
  </p:clrMapOvr>
  <p:transition spd="med">
    <p:zoom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 only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71747"/>
            <a:ext cx="8229600" cy="427619"/>
          </a:xfrm>
          <a:prstGeom prst="rect">
            <a:avLst/>
          </a:prstGeom>
        </p:spPr>
        <p:txBody>
          <a:bodyPr vert="horz"/>
          <a:lstStyle>
            <a:lvl1pPr>
              <a:defRPr sz="3200" b="1" i="0" spc="0">
                <a:solidFill>
                  <a:srgbClr val="34383C"/>
                </a:solidFill>
                <a:latin typeface="Scala OT" charset="0"/>
                <a:ea typeface="Scala OT" charset="0"/>
                <a:cs typeface="Scala OT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1" y="1737894"/>
            <a:ext cx="8229600" cy="3649580"/>
          </a:xfrm>
          <a:prstGeom prst="rect">
            <a:avLst/>
          </a:prstGeom>
        </p:spPr>
        <p:txBody>
          <a:bodyPr vert="horz" numCol="2"/>
          <a:lstStyle>
            <a:lvl1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1pPr>
            <a:lvl2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2pPr>
            <a:lvl3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3pPr>
            <a:lvl4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4pPr>
            <a:lvl5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106827"/>
            <a:ext cx="8229600" cy="3161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34383C"/>
                </a:solidFill>
                <a:latin typeface="ScalaOT" charset="0"/>
                <a:ea typeface="ScalaOT" charset="0"/>
                <a:cs typeface="ScalaOT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6005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3303-28CD-4C96-B82B-4C65A459B737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20-1582-4758-B505-024BBC5E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1683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6181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rgbClr val="3E3D3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6978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3E3D3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963101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754937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1406704"/>
            <a:ext cx="82296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9978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5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3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77697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06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737405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0231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915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006766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05994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37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3303-28CD-4C96-B82B-4C65A459B737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20-1582-4758-B505-024BBC5EFDE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026929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8819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034" y="274638"/>
            <a:ext cx="6779942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ScalaSansLF-Regular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19113" y="1533525"/>
            <a:ext cx="4000500" cy="3992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calaSansLF-Regular" pitchFamily="2" charset="0"/>
              </a:defRPr>
            </a:lvl1pPr>
            <a:lvl2pPr>
              <a:defRPr>
                <a:solidFill>
                  <a:schemeClr val="bg1"/>
                </a:solidFill>
                <a:latin typeface="ScalaSansLF-Regular" pitchFamily="2" charset="0"/>
              </a:defRPr>
            </a:lvl2pPr>
            <a:lvl3pPr>
              <a:defRPr>
                <a:solidFill>
                  <a:schemeClr val="bg1"/>
                </a:solidFill>
                <a:latin typeface="ScalaSansLF-Regular" pitchFamily="2" charset="0"/>
              </a:defRPr>
            </a:lvl3pPr>
            <a:lvl4pPr>
              <a:defRPr>
                <a:solidFill>
                  <a:schemeClr val="bg1"/>
                </a:solidFill>
                <a:latin typeface="ScalaSansLF-Regular" pitchFamily="2" charset="0"/>
              </a:defRPr>
            </a:lvl4pPr>
            <a:lvl5pPr>
              <a:defRPr>
                <a:solidFill>
                  <a:schemeClr val="bg1"/>
                </a:solidFill>
                <a:latin typeface="ScalaSansLF-Regular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533525"/>
            <a:ext cx="4000500" cy="3992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calaSansLF-Regular" pitchFamily="2" charset="0"/>
              </a:defRPr>
            </a:lvl1pPr>
            <a:lvl2pPr>
              <a:defRPr>
                <a:solidFill>
                  <a:schemeClr val="bg1"/>
                </a:solidFill>
                <a:latin typeface="ScalaSansLF-Regular" pitchFamily="2" charset="0"/>
              </a:defRPr>
            </a:lvl2pPr>
            <a:lvl3pPr>
              <a:defRPr>
                <a:solidFill>
                  <a:schemeClr val="bg1"/>
                </a:solidFill>
                <a:latin typeface="ScalaSansLF-Regular" pitchFamily="2" charset="0"/>
              </a:defRPr>
            </a:lvl3pPr>
            <a:lvl4pPr>
              <a:defRPr>
                <a:solidFill>
                  <a:schemeClr val="bg1"/>
                </a:solidFill>
                <a:latin typeface="ScalaSansLF-Regular" pitchFamily="2" charset="0"/>
              </a:defRPr>
            </a:lvl4pPr>
            <a:lvl5pPr>
              <a:defRPr>
                <a:solidFill>
                  <a:schemeClr val="bg1"/>
                </a:solidFill>
                <a:latin typeface="ScalaSansLF-Regular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5FF7D-CD67-47BE-92C4-30E33F3FA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55906"/>
      </p:ext>
    </p:extLst>
  </p:cSld>
  <p:clrMapOvr>
    <a:masterClrMapping/>
  </p:clrMapOvr>
  <p:transition spd="med">
    <p:zoom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nly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71747"/>
            <a:ext cx="8229600" cy="427619"/>
          </a:xfrm>
          <a:prstGeom prst="rect">
            <a:avLst/>
          </a:prstGeom>
        </p:spPr>
        <p:txBody>
          <a:bodyPr vert="horz"/>
          <a:lstStyle>
            <a:lvl1pPr>
              <a:defRPr sz="3200" b="1" i="0" spc="0">
                <a:solidFill>
                  <a:srgbClr val="34383C"/>
                </a:solidFill>
                <a:latin typeface="Scala OT" charset="0"/>
                <a:ea typeface="Scala OT" charset="0"/>
                <a:cs typeface="Scala OT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1" y="1737894"/>
            <a:ext cx="8229600" cy="3649580"/>
          </a:xfrm>
          <a:prstGeom prst="rect">
            <a:avLst/>
          </a:prstGeom>
        </p:spPr>
        <p:txBody>
          <a:bodyPr vert="horz" numCol="2"/>
          <a:lstStyle>
            <a:lvl1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1pPr>
            <a:lvl2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2pPr>
            <a:lvl3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3pPr>
            <a:lvl4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4pPr>
            <a:lvl5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106827"/>
            <a:ext cx="8229600" cy="3161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34383C"/>
                </a:solidFill>
                <a:latin typeface="ScalaOT" charset="0"/>
                <a:ea typeface="ScalaOT" charset="0"/>
                <a:cs typeface="ScalaOT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2149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3303-28CD-4C96-B82B-4C65A459B737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20-1582-4758-B505-024BBC5E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45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3303-28CD-4C96-B82B-4C65A459B737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20-1582-4758-B505-024BBC5E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3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3303-28CD-4C96-B82B-4C65A459B737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20-1582-4758-B505-024BBC5EFDE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315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F3303-28CD-4C96-B82B-4C65A459B737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20-1582-4758-B505-024BBC5EF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97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7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10800000">
            <a:off x="0" y="0"/>
            <a:ext cx="9144000" cy="228600"/>
          </a:xfrm>
          <a:prstGeom prst="rect">
            <a:avLst/>
          </a:prstGeom>
          <a:solidFill>
            <a:srgbClr val="6F7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B1F3303-28CD-4C96-B82B-4C65A459B737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BB23C20-1582-4758-B505-024BBC5EFDE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6803560"/>
            <a:ext cx="9144000" cy="91440"/>
          </a:xfrm>
          <a:prstGeom prst="rect">
            <a:avLst/>
          </a:prstGeom>
          <a:solidFill>
            <a:srgbClr val="6F7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njones\Dropbox (2U)\Work\Designing Slides\Syracuse\03 Engin and CS\logo\logo_SYR-EngAtSYR.png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21" y="6422102"/>
            <a:ext cx="2032000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864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7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10800000">
            <a:off x="0" y="0"/>
            <a:ext cx="9144000" cy="228600"/>
          </a:xfrm>
          <a:prstGeom prst="rect">
            <a:avLst/>
          </a:prstGeom>
          <a:solidFill>
            <a:srgbClr val="6F7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March 29,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6803560"/>
            <a:ext cx="9144000" cy="91440"/>
          </a:xfrm>
          <a:prstGeom prst="rect">
            <a:avLst/>
          </a:prstGeom>
          <a:solidFill>
            <a:srgbClr val="6F7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7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10800000">
            <a:off x="0" y="0"/>
            <a:ext cx="9144000" cy="228600"/>
          </a:xfrm>
          <a:prstGeom prst="rect">
            <a:avLst/>
          </a:prstGeom>
          <a:solidFill>
            <a:srgbClr val="6F7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B1F3303-28CD-4C96-B82B-4C65A459B737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BB23C20-1582-4758-B505-024BBC5EFDE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6803560"/>
            <a:ext cx="9144000" cy="91440"/>
          </a:xfrm>
          <a:prstGeom prst="rect">
            <a:avLst/>
          </a:prstGeom>
          <a:solidFill>
            <a:srgbClr val="6F7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njones\Dropbox (2U)\Work\Designing Slides\Syracuse\03 Engin and CS\logo\logo_SYR-EngAtSYR.png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21" y="6422102"/>
            <a:ext cx="2032000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1004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7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10800000">
            <a:off x="0" y="0"/>
            <a:ext cx="9144000" cy="228600"/>
          </a:xfrm>
          <a:prstGeom prst="rect">
            <a:avLst/>
          </a:prstGeom>
          <a:solidFill>
            <a:srgbClr val="6F7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March 29,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6803560"/>
            <a:ext cx="9144000" cy="91440"/>
          </a:xfrm>
          <a:prstGeom prst="rect">
            <a:avLst/>
          </a:prstGeom>
          <a:solidFill>
            <a:srgbClr val="6F7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33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/>
              <a:t>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Introduction: slides 2–6, 8           10 minutes</a:t>
            </a:r>
          </a:p>
          <a:p>
            <a:r>
              <a:rPr lang="en-US" sz="3200" dirty="0" err="1"/>
              <a:t>Illities</a:t>
            </a:r>
            <a:r>
              <a:rPr lang="en-US" sz="3200" dirty="0"/>
              <a:t>: Slides 9–16	                     15 minutes</a:t>
            </a:r>
          </a:p>
        </p:txBody>
      </p:sp>
    </p:spTree>
    <p:extLst>
      <p:ext uri="{BB962C8B-B14F-4D97-AF65-F5344CB8AC3E}">
        <p14:creationId xmlns:p14="http://schemas.microsoft.com/office/powerpoint/2010/main" val="527125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/>
              <a:t>Usability</a:t>
            </a:r>
            <a:br>
              <a:rPr lang="en-US" dirty="0"/>
            </a:br>
            <a:r>
              <a:rPr lang="en-US" dirty="0"/>
              <a:t>Software Collaboration Federation (SCF)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Users don’t wait for anything</a:t>
            </a:r>
          </a:p>
          <a:p>
            <a:pPr lvl="1"/>
            <a:r>
              <a:rPr lang="en-US" sz="2400" dirty="0"/>
              <a:t>All tasks are asynchronous</a:t>
            </a:r>
          </a:p>
          <a:p>
            <a:r>
              <a:rPr lang="en-US" sz="2800" dirty="0"/>
              <a:t>Simple models</a:t>
            </a:r>
          </a:p>
          <a:p>
            <a:pPr lvl="1"/>
            <a:r>
              <a:rPr lang="en-US" sz="2400" dirty="0"/>
              <a:t>Everything is immutable</a:t>
            </a:r>
          </a:p>
          <a:p>
            <a:pPr lvl="1"/>
            <a:r>
              <a:rPr lang="en-US" sz="2400" dirty="0"/>
              <a:t>Only control is check-in</a:t>
            </a:r>
          </a:p>
          <a:p>
            <a:pPr lvl="1"/>
            <a:r>
              <a:rPr lang="en-US" sz="2400" dirty="0"/>
              <a:t>Concurrency models are simple and hidden from user</a:t>
            </a:r>
          </a:p>
          <a:p>
            <a:r>
              <a:rPr lang="en-US" sz="2800" dirty="0"/>
              <a:t>All work is task driven:</a:t>
            </a:r>
          </a:p>
          <a:p>
            <a:pPr lvl="1"/>
            <a:r>
              <a:rPr lang="en-US" sz="2400" dirty="0"/>
              <a:t>Check-in products</a:t>
            </a:r>
          </a:p>
          <a:p>
            <a:pPr lvl="1"/>
            <a:r>
              <a:rPr lang="en-US" sz="2400" dirty="0"/>
              <a:t>Test code products</a:t>
            </a:r>
          </a:p>
          <a:p>
            <a:pPr lvl="1"/>
            <a:r>
              <a:rPr lang="en-US" sz="2400" dirty="0"/>
              <a:t>Analyze results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61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SCF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3200" dirty="0"/>
              <a:t>Use platform-based authentication</a:t>
            </a:r>
          </a:p>
          <a:p>
            <a:pPr lvl="1">
              <a:buFont typeface="Arial" charset="0"/>
              <a:buChar char="•"/>
            </a:pPr>
            <a:r>
              <a:rPr lang="en-US" sz="2800" dirty="0" err="1"/>
              <a:t>Asp.Net</a:t>
            </a:r>
            <a:r>
              <a:rPr lang="en-US" sz="2800" dirty="0"/>
              <a:t> like authentication and roles</a:t>
            </a:r>
          </a:p>
          <a:p>
            <a:pPr>
              <a:buFont typeface="Arial" charset="0"/>
              <a:buChar char="•"/>
            </a:pPr>
            <a:r>
              <a:rPr lang="en-US" sz="3200" dirty="0"/>
              <a:t>Use secure communication</a:t>
            </a:r>
          </a:p>
          <a:p>
            <a:pPr lvl="1">
              <a:buFont typeface="Arial" charset="0"/>
              <a:buChar char="•"/>
            </a:pPr>
            <a:r>
              <a:rPr lang="en-US" sz="2800" dirty="0" err="1"/>
              <a:t>WSHttp</a:t>
            </a:r>
            <a:r>
              <a:rPr lang="en-US" sz="2800" dirty="0"/>
              <a:t> encrypts transmissions</a:t>
            </a:r>
          </a:p>
          <a:p>
            <a:pPr>
              <a:buFont typeface="Arial" charset="0"/>
              <a:buChar char="•"/>
            </a:pPr>
            <a:r>
              <a:rPr lang="en-US" sz="3200" dirty="0"/>
              <a:t>Products contain encrypted hash to prevent tampering</a:t>
            </a:r>
          </a:p>
          <a:p>
            <a:pPr>
              <a:buFont typeface="Arial" charset="0"/>
              <a:buChar char="•"/>
            </a:pPr>
            <a:r>
              <a:rPr lang="en-US" sz="3200" dirty="0"/>
              <a:t>Message logs support traceability if needed</a:t>
            </a:r>
          </a:p>
        </p:txBody>
      </p:sp>
    </p:spTree>
    <p:extLst>
      <p:ext uri="{BB962C8B-B14F-4D97-AF65-F5344CB8AC3E}">
        <p14:creationId xmlns:p14="http://schemas.microsoft.com/office/powerpoint/2010/main" val="1926782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SCF Scalability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Test harness (prime load—test execution)</a:t>
            </a:r>
          </a:p>
          <a:p>
            <a:pPr lvl="1"/>
            <a:r>
              <a:rPr lang="en-US" dirty="0"/>
              <a:t>Concurrent test suites use available cores.</a:t>
            </a:r>
          </a:p>
          <a:p>
            <a:pPr lvl="1"/>
            <a:r>
              <a:rPr lang="en-US" dirty="0"/>
              <a:t>File caching avoids unnecessary network traffic.</a:t>
            </a:r>
          </a:p>
          <a:p>
            <a:pPr lvl="1"/>
            <a:r>
              <a:rPr lang="en-US" dirty="0"/>
              <a:t>Tests are independent so very little is required to support load-balancing of multiple test harness servers.</a:t>
            </a:r>
          </a:p>
          <a:p>
            <a:r>
              <a:rPr lang="en-US" dirty="0"/>
              <a:t>Repository (prime load—builds)</a:t>
            </a:r>
          </a:p>
          <a:p>
            <a:pPr lvl="1"/>
            <a:r>
              <a:rPr lang="en-US" dirty="0"/>
              <a:t>Check-ins are independent so each can run on own thread, using available cores for building.</a:t>
            </a:r>
          </a:p>
          <a:p>
            <a:pPr lvl="1"/>
            <a:r>
              <a:rPr lang="en-US" dirty="0"/>
              <a:t>File caching avoids unnecessary network traffic.</a:t>
            </a:r>
          </a:p>
          <a:p>
            <a:pPr lvl="1"/>
            <a:r>
              <a:rPr lang="en-US" dirty="0"/>
              <a:t>Fine-grained availability is not important, so can host on multiple servers, synchronized at night.</a:t>
            </a:r>
          </a:p>
        </p:txBody>
      </p:sp>
    </p:spTree>
    <p:extLst>
      <p:ext uri="{BB962C8B-B14F-4D97-AF65-F5344CB8AC3E}">
        <p14:creationId xmlns:p14="http://schemas.microsoft.com/office/powerpoint/2010/main" val="1886560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SCF Maintainability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Test harness:</a:t>
            </a:r>
          </a:p>
          <a:p>
            <a:pPr lvl="1"/>
            <a:r>
              <a:rPr lang="en-US" sz="2400" dirty="0"/>
              <a:t>Functions are configuration, testing, reporting, notification, and communication.</a:t>
            </a:r>
          </a:p>
          <a:p>
            <a:pPr lvl="2"/>
            <a:r>
              <a:rPr lang="en-US" sz="2000" dirty="0"/>
              <a:t>Test development is a client activity.</a:t>
            </a:r>
          </a:p>
          <a:p>
            <a:pPr lvl="2"/>
            <a:r>
              <a:rPr lang="en-US" sz="2000" dirty="0"/>
              <a:t>Notification can be supported by test harness but implemented by tests, e.g., tests use T.H. notification facilities to report to client.</a:t>
            </a:r>
          </a:p>
          <a:p>
            <a:pPr lvl="1"/>
            <a:r>
              <a:rPr lang="en-US" sz="2400" dirty="0"/>
              <a:t>These are all cohesive, easily encapsulated, easy to change without breaking other parts.</a:t>
            </a:r>
          </a:p>
          <a:p>
            <a:pPr lvl="1"/>
            <a:r>
              <a:rPr lang="en-US" sz="2400" dirty="0"/>
              <a:t>Only configuration and reporting are likely to change.</a:t>
            </a:r>
          </a:p>
          <a:p>
            <a:pPr lvl="1"/>
            <a:r>
              <a:rPr lang="en-US" sz="2400" dirty="0"/>
              <a:t>Functions are conceptually simple, and so, likely to be stable and free of critical errors.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844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SCF Maintainability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/>
              <a:t>Repository:</a:t>
            </a:r>
          </a:p>
          <a:p>
            <a:pPr lvl="1"/>
            <a:r>
              <a:rPr lang="en-US" sz="2200" dirty="0"/>
              <a:t>Functions are check-in, versioning, metadata management, building, publishing, and communication.</a:t>
            </a:r>
          </a:p>
          <a:p>
            <a:pPr lvl="1"/>
            <a:r>
              <a:rPr lang="en-US" sz="2200" dirty="0"/>
              <a:t>Check-in and versioning will use different policies for project, company, and developer repositories.</a:t>
            </a:r>
          </a:p>
          <a:p>
            <a:pPr lvl="2"/>
            <a:r>
              <a:rPr lang="en-US" sz="2000" dirty="0"/>
              <a:t>Should make these rule based. How?</a:t>
            </a:r>
          </a:p>
          <a:p>
            <a:pPr lvl="1"/>
            <a:r>
              <a:rPr lang="en-US" sz="2200" dirty="0"/>
              <a:t>These are all cohesive, easily encapsulated, and independent, so easy to change without breaking other parts.</a:t>
            </a:r>
          </a:p>
          <a:p>
            <a:pPr lvl="1"/>
            <a:r>
              <a:rPr lang="en-US" sz="2200" dirty="0"/>
              <a:t>Check-in and versioning are conceptually the most complicated parts of SCF and so will need a lot of attention.</a:t>
            </a:r>
          </a:p>
        </p:txBody>
      </p:sp>
    </p:spTree>
    <p:extLst>
      <p:ext uri="{BB962C8B-B14F-4D97-AF65-F5344CB8AC3E}">
        <p14:creationId xmlns:p14="http://schemas.microsoft.com/office/powerpoint/2010/main" val="420228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/>
              <a:t>SCF Maintainability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Client:</a:t>
            </a:r>
          </a:p>
          <a:p>
            <a:pPr lvl="1"/>
            <a:r>
              <a:rPr lang="en-US" dirty="0"/>
              <a:t>Functions are check-in, building tests and test suites, reviewing results and logs, processing notifications, and communication.</a:t>
            </a:r>
          </a:p>
          <a:p>
            <a:pPr lvl="1"/>
            <a:r>
              <a:rPr lang="en-US" dirty="0"/>
              <a:t>Users will want to configure client UI to support their own work activities.</a:t>
            </a:r>
          </a:p>
          <a:p>
            <a:pPr lvl="2"/>
            <a:r>
              <a:rPr lang="en-US" dirty="0"/>
              <a:t>Could make part of the UI a web portal–like construct that will allow users to paste gadgets into portal regions, e.g., team test history for month, work calendar.</a:t>
            </a:r>
          </a:p>
          <a:p>
            <a:pPr lvl="2"/>
            <a:r>
              <a:rPr lang="en-US" dirty="0"/>
              <a:t>Creating and using queries into test data need to be flexible, language driven, and </a:t>
            </a:r>
            <a:r>
              <a:rPr lang="en-US" dirty="0" err="1"/>
              <a:t>invocable</a:t>
            </a:r>
            <a:r>
              <a:rPr lang="en-US" dirty="0"/>
              <a:t> by name and scheduled.</a:t>
            </a:r>
          </a:p>
          <a:p>
            <a:pPr lvl="1"/>
            <a:r>
              <a:rPr lang="en-US" dirty="0"/>
              <a:t>Clients will be central to running SCF, so must have core functionality running early.</a:t>
            </a:r>
          </a:p>
        </p:txBody>
      </p:sp>
    </p:spTree>
    <p:extLst>
      <p:ext uri="{BB962C8B-B14F-4D97-AF65-F5344CB8AC3E}">
        <p14:creationId xmlns:p14="http://schemas.microsoft.com/office/powerpoint/2010/main" val="842623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jones\Dropbox (2U)\Work\Designing Slides\Syracuse\03 Engin and CS\logo\logo_SYR-EngAtSY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836" y="2826679"/>
            <a:ext cx="57150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146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687" y="1113917"/>
            <a:ext cx="8303455" cy="1927225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Enterprise 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9686" y="3041142"/>
            <a:ext cx="7964713" cy="1752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sz="2800" dirty="0"/>
              <a:t>Jim Fawcett</a:t>
            </a:r>
          </a:p>
          <a:p>
            <a:pPr>
              <a:defRPr/>
            </a:pPr>
            <a:r>
              <a:rPr lang="en-US" altLang="en-US" sz="2800" dirty="0"/>
              <a:t>Software Modeling</a:t>
            </a:r>
          </a:p>
          <a:p>
            <a:pPr>
              <a:defRPr/>
            </a:pPr>
            <a:r>
              <a:rPr lang="en-US" altLang="en-US" sz="2800" dirty="0"/>
              <a:t>Copyright © 1999-2017</a:t>
            </a:r>
          </a:p>
        </p:txBody>
      </p:sp>
    </p:spTree>
    <p:extLst>
      <p:ext uri="{BB962C8B-B14F-4D97-AF65-F5344CB8AC3E}">
        <p14:creationId xmlns:p14="http://schemas.microsoft.com/office/powerpoint/2010/main" val="1524831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/>
              <a:t>Beautiful Architecture</a:t>
            </a:r>
            <a:r>
              <a:rPr lang="en-US" sz="2800" dirty="0"/>
              <a:t>, O’Reilly, 2009</a:t>
            </a:r>
          </a:p>
          <a:p>
            <a:pPr lvl="1"/>
            <a:r>
              <a:rPr lang="en-US" sz="2400" dirty="0"/>
              <a:t>Will become required reading for this course</a:t>
            </a:r>
          </a:p>
          <a:p>
            <a:pPr lvl="1"/>
            <a:r>
              <a:rPr lang="en-US" sz="2400" dirty="0"/>
              <a:t>Interesting examples:</a:t>
            </a:r>
          </a:p>
          <a:p>
            <a:pPr lvl="2"/>
            <a:r>
              <a:rPr lang="en-US" sz="2000" dirty="0"/>
              <a:t>Massive multiplayer online games</a:t>
            </a:r>
          </a:p>
          <a:p>
            <a:pPr lvl="2"/>
            <a:r>
              <a:rPr lang="en-US" sz="2000" dirty="0"/>
              <a:t>Facebook data management</a:t>
            </a:r>
          </a:p>
          <a:p>
            <a:pPr lvl="2"/>
            <a:r>
              <a:rPr lang="en-US" sz="2000" dirty="0"/>
              <a:t>Surfing business data like surfing web pages using REST</a:t>
            </a:r>
          </a:p>
          <a:p>
            <a:r>
              <a:rPr lang="en-US" sz="2800" i="1" dirty="0"/>
              <a:t>Beyond Software Architecture</a:t>
            </a:r>
            <a:r>
              <a:rPr lang="en-US" sz="2800" dirty="0"/>
              <a:t>, Luke </a:t>
            </a:r>
            <a:r>
              <a:rPr lang="en-US" sz="2800" dirty="0" err="1"/>
              <a:t>Hohmann</a:t>
            </a:r>
            <a:r>
              <a:rPr lang="en-US" sz="2800" dirty="0"/>
              <a:t>, Addison-Wesley, 2003</a:t>
            </a:r>
          </a:p>
          <a:p>
            <a:pPr lvl="1"/>
            <a:r>
              <a:rPr lang="en-US" sz="2400" dirty="0"/>
              <a:t>Places software architecture in the context of a business process (concept, plan, marketing, development, deployment, extension, security)</a:t>
            </a:r>
          </a:p>
        </p:txBody>
      </p:sp>
    </p:spTree>
    <p:extLst>
      <p:ext uri="{BB962C8B-B14F-4D97-AF65-F5344CB8AC3E}">
        <p14:creationId xmlns:p14="http://schemas.microsoft.com/office/powerpoint/2010/main" val="1472338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/>
              <a:t>Need for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Driven by:</a:t>
            </a:r>
          </a:p>
          <a:p>
            <a:pPr lvl="1"/>
            <a:r>
              <a:rPr lang="en-US" sz="2600" dirty="0"/>
              <a:t>System complexity</a:t>
            </a:r>
          </a:p>
          <a:p>
            <a:pPr lvl="1"/>
            <a:r>
              <a:rPr lang="en-US" sz="2600" dirty="0"/>
              <a:t>Performance requirements</a:t>
            </a:r>
          </a:p>
          <a:p>
            <a:pPr lvl="1"/>
            <a:r>
              <a:rPr lang="en-US" sz="2600" dirty="0"/>
              <a:t>Need for flexibility</a:t>
            </a:r>
          </a:p>
          <a:p>
            <a:pPr lvl="2"/>
            <a:r>
              <a:rPr lang="en-US" sz="2200" dirty="0"/>
              <a:t>To accommodate changing business objectives</a:t>
            </a:r>
          </a:p>
          <a:p>
            <a:pPr lvl="2"/>
            <a:r>
              <a:rPr lang="en-US" sz="2200" dirty="0"/>
              <a:t>To replace aging technologies</a:t>
            </a:r>
          </a:p>
          <a:p>
            <a:pPr lvl="2"/>
            <a:r>
              <a:rPr lang="en-US" sz="2200" dirty="0"/>
              <a:t>To cooperate with other applications</a:t>
            </a:r>
          </a:p>
          <a:p>
            <a:pPr lvl="1"/>
            <a:r>
              <a:rPr lang="en-US" sz="2600" dirty="0"/>
              <a:t>Security</a:t>
            </a:r>
          </a:p>
          <a:p>
            <a:pPr lvl="2"/>
            <a:r>
              <a:rPr lang="en-US" sz="2200" dirty="0"/>
              <a:t>Visibility and mutability based on authorization</a:t>
            </a:r>
          </a:p>
          <a:p>
            <a:pPr lvl="2"/>
            <a:r>
              <a:rPr lang="en-US" sz="2200" dirty="0"/>
              <a:t>May need audits to prove compliance with regulations</a:t>
            </a:r>
          </a:p>
        </p:txBody>
      </p:sp>
    </p:spTree>
    <p:extLst>
      <p:ext uri="{BB962C8B-B14F-4D97-AF65-F5344CB8AC3E}">
        <p14:creationId xmlns:p14="http://schemas.microsoft.com/office/powerpoint/2010/main" val="95022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/>
              <a:t>Needs Driven by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Longevity</a:t>
            </a:r>
          </a:p>
          <a:p>
            <a:pPr lvl="1"/>
            <a:r>
              <a:rPr lang="en-US" sz="2800" dirty="0"/>
              <a:t>Enterprise system are expensive to build and deploy.</a:t>
            </a:r>
          </a:p>
          <a:p>
            <a:pPr lvl="1"/>
            <a:r>
              <a:rPr lang="en-US" sz="2800" dirty="0"/>
              <a:t>We want them to last a long time to get significant return on investment.</a:t>
            </a:r>
          </a:p>
          <a:p>
            <a:r>
              <a:rPr lang="en-US" sz="3200" dirty="0"/>
              <a:t>Stability:</a:t>
            </a:r>
          </a:p>
          <a:p>
            <a:pPr lvl="1"/>
            <a:r>
              <a:rPr lang="en-US" sz="2800" dirty="0"/>
              <a:t>We want the core system to remain stable as development proceeds and later as maintenance adds new features.</a:t>
            </a:r>
          </a:p>
        </p:txBody>
      </p:sp>
    </p:spTree>
    <p:extLst>
      <p:ext uri="{BB962C8B-B14F-4D97-AF65-F5344CB8AC3E}">
        <p14:creationId xmlns:p14="http://schemas.microsoft.com/office/powerpoint/2010/main" val="529645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First Questions (BA)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The first questions an architect asks are not about functionality:</a:t>
            </a:r>
          </a:p>
          <a:p>
            <a:pPr lvl="1"/>
            <a:r>
              <a:rPr lang="en-US" dirty="0"/>
              <a:t>Who are the stakeholders?</a:t>
            </a:r>
          </a:p>
          <a:p>
            <a:pPr lvl="1"/>
            <a:r>
              <a:rPr lang="en-US" dirty="0"/>
              <a:t>On what platform will the system be built?</a:t>
            </a:r>
          </a:p>
          <a:p>
            <a:pPr lvl="1"/>
            <a:r>
              <a:rPr lang="en-US" dirty="0"/>
              <a:t>How many concurrent users?</a:t>
            </a:r>
          </a:p>
          <a:p>
            <a:pPr lvl="2"/>
            <a:r>
              <a:rPr lang="en-US" dirty="0"/>
              <a:t>Load model</a:t>
            </a:r>
          </a:p>
          <a:p>
            <a:pPr lvl="2"/>
            <a:r>
              <a:rPr lang="en-US" dirty="0"/>
              <a:t>Latency</a:t>
            </a:r>
          </a:p>
          <a:p>
            <a:pPr lvl="1"/>
            <a:r>
              <a:rPr lang="en-US" dirty="0"/>
              <a:t>How secure does the system need to be?</a:t>
            </a:r>
          </a:p>
          <a:p>
            <a:pPr lvl="2"/>
            <a:r>
              <a:rPr lang="en-US" dirty="0"/>
              <a:t>Intranet or Internet?</a:t>
            </a:r>
          </a:p>
          <a:p>
            <a:pPr lvl="2"/>
            <a:r>
              <a:rPr lang="en-US" dirty="0"/>
              <a:t>How sensitive is the information?</a:t>
            </a:r>
          </a:p>
          <a:p>
            <a:pPr lvl="1"/>
            <a:r>
              <a:rPr lang="en-US" dirty="0"/>
              <a:t>How scalable must the system be?</a:t>
            </a:r>
          </a:p>
          <a:p>
            <a:pPr lvl="2"/>
            <a:r>
              <a:rPr lang="en-US" dirty="0"/>
              <a:t>Orders of magnitude?</a:t>
            </a:r>
          </a:p>
        </p:txBody>
      </p:sp>
    </p:spTree>
    <p:extLst>
      <p:ext uri="{BB962C8B-B14F-4D97-AF65-F5344CB8AC3E}">
        <p14:creationId xmlns:p14="http://schemas.microsoft.com/office/powerpoint/2010/main" val="632317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Architectural Principles (BA)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One fact in one place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Both value and behavior</a:t>
            </a:r>
          </a:p>
          <a:p>
            <a:pPr>
              <a:lnSpc>
                <a:spcPct val="120000"/>
              </a:lnSpc>
            </a:pPr>
            <a:r>
              <a:rPr lang="en-US" dirty="0"/>
              <a:t>Automatic propagation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Performance may dictate duplication, so propagate from single source (data record or object factory)—one place to change.</a:t>
            </a:r>
          </a:p>
          <a:p>
            <a:pPr>
              <a:lnSpc>
                <a:spcPct val="120000"/>
              </a:lnSpc>
            </a:pPr>
            <a:r>
              <a:rPr lang="en-US" dirty="0"/>
              <a:t>Architecture includes construction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Describes not only runtime but how to build.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Use tools to build the system.</a:t>
            </a:r>
          </a:p>
          <a:p>
            <a:pPr>
              <a:lnSpc>
                <a:spcPct val="120000"/>
              </a:lnSpc>
            </a:pPr>
            <a:r>
              <a:rPr lang="en-US" dirty="0"/>
              <a:t>Minimize mechanisms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Use a few “good” mechanisms rather than many “perfect” ones.</a:t>
            </a:r>
          </a:p>
          <a:p>
            <a:pPr>
              <a:lnSpc>
                <a:spcPct val="120000"/>
              </a:lnSpc>
            </a:pPr>
            <a:r>
              <a:rPr lang="en-US" dirty="0"/>
              <a:t>Construct engines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Flexible architectures rely on use of virtual machines, e.g., engines that are programmed by data provided by higher layers.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Each layer is a cohesive abstraction.</a:t>
            </a:r>
          </a:p>
          <a:p>
            <a:pPr>
              <a:lnSpc>
                <a:spcPct val="120000"/>
              </a:lnSpc>
            </a:pPr>
            <a:r>
              <a:rPr lang="en-US" dirty="0"/>
              <a:t>Use principles and metaphors to resist entropy</a:t>
            </a:r>
          </a:p>
        </p:txBody>
      </p:sp>
    </p:spTree>
    <p:extLst>
      <p:ext uri="{BB962C8B-B14F-4D97-AF65-F5344CB8AC3E}">
        <p14:creationId xmlns:p14="http://schemas.microsoft.com/office/powerpoint/2010/main" val="1068416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Goals of an Architecture (BA)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Build systems that:</a:t>
            </a:r>
          </a:p>
          <a:p>
            <a:pPr lvl="1"/>
            <a:r>
              <a:rPr lang="en-US" sz="2800" dirty="0"/>
              <a:t>Satisfy project goals</a:t>
            </a:r>
          </a:p>
          <a:p>
            <a:pPr lvl="1"/>
            <a:r>
              <a:rPr lang="en-US" sz="2800" dirty="0"/>
              <a:t>Are:</a:t>
            </a:r>
          </a:p>
          <a:p>
            <a:pPr lvl="2"/>
            <a:r>
              <a:rPr lang="en-US" sz="2400" dirty="0"/>
              <a:t>Friendly and responsive to the user</a:t>
            </a:r>
          </a:p>
          <a:p>
            <a:pPr lvl="2"/>
            <a:r>
              <a:rPr lang="en-US" sz="2400" dirty="0"/>
              <a:t>Free of critical errors</a:t>
            </a:r>
          </a:p>
          <a:p>
            <a:pPr lvl="2"/>
            <a:r>
              <a:rPr lang="en-US" sz="2400" dirty="0"/>
              <a:t>Maintainable</a:t>
            </a:r>
          </a:p>
          <a:p>
            <a:pPr lvl="2"/>
            <a:r>
              <a:rPr lang="en-US" sz="2400" dirty="0"/>
              <a:t>Easy to install</a:t>
            </a:r>
          </a:p>
          <a:p>
            <a:pPr lvl="2"/>
            <a:r>
              <a:rPr lang="en-US" sz="2400" dirty="0"/>
              <a:t>Reliable</a:t>
            </a:r>
          </a:p>
          <a:p>
            <a:pPr lvl="1"/>
            <a:r>
              <a:rPr lang="en-US" sz="2800" dirty="0"/>
              <a:t>Communicate in standard ways</a:t>
            </a:r>
          </a:p>
        </p:txBody>
      </p:sp>
    </p:spTree>
    <p:extLst>
      <p:ext uri="{BB962C8B-B14F-4D97-AF65-F5344CB8AC3E}">
        <p14:creationId xmlns:p14="http://schemas.microsoft.com/office/powerpoint/2010/main" val="1974311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Architecture </a:t>
            </a:r>
            <a:r>
              <a:rPr lang="en-US"/>
              <a:t>Quality Factors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>
            <a:normAutofit/>
          </a:bodyPr>
          <a:lstStyle/>
          <a:p>
            <a:r>
              <a:rPr lang="en-US" sz="3200" dirty="0"/>
              <a:t>Usability</a:t>
            </a:r>
          </a:p>
          <a:p>
            <a:pPr lvl="1"/>
            <a:r>
              <a:rPr lang="en-US" sz="2800" dirty="0"/>
              <a:t>Free of critical errors</a:t>
            </a:r>
          </a:p>
          <a:p>
            <a:pPr lvl="1"/>
            <a:r>
              <a:rPr lang="en-US" sz="2800" dirty="0"/>
              <a:t>Metaphors</a:t>
            </a:r>
          </a:p>
          <a:p>
            <a:pPr lvl="1"/>
            <a:r>
              <a:rPr lang="en-US" sz="2800" dirty="0"/>
              <a:t>Performance</a:t>
            </a:r>
          </a:p>
          <a:p>
            <a:r>
              <a:rPr lang="en-US" sz="3200" dirty="0"/>
              <a:t>Security</a:t>
            </a:r>
          </a:p>
          <a:p>
            <a:pPr lvl="1"/>
            <a:r>
              <a:rPr lang="en-US" sz="2800" dirty="0"/>
              <a:t>Safe</a:t>
            </a:r>
          </a:p>
          <a:p>
            <a:pPr lvl="1"/>
            <a:r>
              <a:rPr lang="en-US" sz="2800" dirty="0"/>
              <a:t>Traceable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4648200" y="1673352"/>
            <a:ext cx="4038600" cy="4718304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Scalability</a:t>
            </a:r>
          </a:p>
          <a:p>
            <a:pPr lvl="1"/>
            <a:r>
              <a:rPr lang="en-US" sz="2800" dirty="0"/>
              <a:t>Add more functions</a:t>
            </a:r>
          </a:p>
          <a:p>
            <a:pPr lvl="1"/>
            <a:r>
              <a:rPr lang="en-US" sz="2800" dirty="0"/>
              <a:t>Add more users</a:t>
            </a:r>
          </a:p>
          <a:p>
            <a:pPr lvl="1"/>
            <a:r>
              <a:rPr lang="en-US" sz="2800" dirty="0"/>
              <a:t>Add more data</a:t>
            </a:r>
          </a:p>
          <a:p>
            <a:r>
              <a:rPr lang="en-US" sz="3200" dirty="0"/>
              <a:t>Maintainability</a:t>
            </a:r>
          </a:p>
          <a:p>
            <a:pPr lvl="1"/>
            <a:r>
              <a:rPr lang="en-US" sz="2800" dirty="0"/>
              <a:t>Changeable</a:t>
            </a:r>
          </a:p>
          <a:p>
            <a:pPr lvl="1"/>
            <a:r>
              <a:rPr lang="en-US" sz="2800"/>
              <a:t>Stable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02954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YR-ENG Template 1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YR-ENG Template 1" id="{ED5A1B45-0088-364A-842E-57D2F08FC999}" vid="{189CC797-3EDE-C14C-B5A8-19E6E7008415}"/>
    </a:ext>
  </a:extLst>
</a:theme>
</file>

<file path=ppt/theme/theme2.xml><?xml version="1.0" encoding="utf-8"?>
<a:theme xmlns:a="http://schemas.openxmlformats.org/drawingml/2006/main" name="1_Clarit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YR-ENG Template 1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YR-ENG Template 1" id="{ED5A1B45-0088-364A-842E-57D2F08FC999}" vid="{189CC797-3EDE-C14C-B5A8-19E6E7008415}"/>
    </a:ext>
  </a:extLst>
</a:theme>
</file>

<file path=ppt/theme/theme4.xml><?xml version="1.0" encoding="utf-8"?>
<a:theme xmlns:a="http://schemas.openxmlformats.org/drawingml/2006/main" name="2_Clarit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SYR-ENG Template 1</Template>
  <TotalTime>904</TotalTime>
  <Words>864</Words>
  <Application>Microsoft Office PowerPoint</Application>
  <PresentationFormat>On-screen Show (4:3)</PresentationFormat>
  <Paragraphs>133</Paragraphs>
  <Slides>16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Calibri</vt:lpstr>
      <vt:lpstr>Scala OT</vt:lpstr>
      <vt:lpstr>ScalaOT</vt:lpstr>
      <vt:lpstr>ScalaSansLF-Regular</vt:lpstr>
      <vt:lpstr>ScalaSansOT</vt:lpstr>
      <vt:lpstr>SYR-ENG Template 1</vt:lpstr>
      <vt:lpstr>1_Clarity</vt:lpstr>
      <vt:lpstr>1_SYR-ENG Template 1</vt:lpstr>
      <vt:lpstr>2_Clarity</vt:lpstr>
      <vt:lpstr>Segments</vt:lpstr>
      <vt:lpstr>Enterprise Architecture</vt:lpstr>
      <vt:lpstr>References</vt:lpstr>
      <vt:lpstr>Need for Architecture</vt:lpstr>
      <vt:lpstr>Needs Driven by Size</vt:lpstr>
      <vt:lpstr>First Questions (BA)</vt:lpstr>
      <vt:lpstr>Architectural Principles (BA)</vt:lpstr>
      <vt:lpstr>Goals of an Architecture (BA)</vt:lpstr>
      <vt:lpstr>Architecture Quality Factors</vt:lpstr>
      <vt:lpstr>Usability Software Collaboration Federation (SCF)</vt:lpstr>
      <vt:lpstr>SCF Security</vt:lpstr>
      <vt:lpstr>SCF Scalability</vt:lpstr>
      <vt:lpstr>SCF Maintainability</vt:lpstr>
      <vt:lpstr>SCF Maintainability</vt:lpstr>
      <vt:lpstr>SCF Maintainability</vt:lpstr>
      <vt:lpstr>PowerPoint Presentation</vt:lpstr>
    </vt:vector>
  </TitlesOfParts>
  <Company>Syracuse Software Technology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Enterprise Architecture</dc:title>
  <dc:creator>Jim Fawcett</dc:creator>
  <cp:lastModifiedBy>James Fawcett</cp:lastModifiedBy>
  <cp:revision>28</cp:revision>
  <dcterms:created xsi:type="dcterms:W3CDTF">2010-11-27T16:20:17Z</dcterms:created>
  <dcterms:modified xsi:type="dcterms:W3CDTF">2017-03-29T21:35:07Z</dcterms:modified>
</cp:coreProperties>
</file>