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76" r:id="rId2"/>
  </p:sldMasterIdLst>
  <p:notesMasterIdLst>
    <p:notesMasterId r:id="rId45"/>
  </p:notesMasterIdLst>
  <p:handoutMasterIdLst>
    <p:handoutMasterId r:id="rId46"/>
  </p:handoutMasterIdLst>
  <p:sldIdLst>
    <p:sldId id="301" r:id="rId3"/>
    <p:sldId id="302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70" r:id="rId12"/>
    <p:sldId id="271" r:id="rId13"/>
    <p:sldId id="269" r:id="rId14"/>
    <p:sldId id="268" r:id="rId15"/>
    <p:sldId id="272" r:id="rId16"/>
    <p:sldId id="267" r:id="rId17"/>
    <p:sldId id="278" r:id="rId18"/>
    <p:sldId id="279" r:id="rId19"/>
    <p:sldId id="280" r:id="rId20"/>
    <p:sldId id="281" r:id="rId21"/>
    <p:sldId id="284" r:id="rId22"/>
    <p:sldId id="285" r:id="rId23"/>
    <p:sldId id="286" r:id="rId24"/>
    <p:sldId id="287" r:id="rId25"/>
    <p:sldId id="275" r:id="rId26"/>
    <p:sldId id="276" r:id="rId27"/>
    <p:sldId id="27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59" r:id="rId36"/>
    <p:sldId id="303" r:id="rId37"/>
    <p:sldId id="274" r:id="rId38"/>
    <p:sldId id="295" r:id="rId39"/>
    <p:sldId id="296" r:id="rId40"/>
    <p:sldId id="297" r:id="rId41"/>
    <p:sldId id="298" r:id="rId42"/>
    <p:sldId id="299" r:id="rId43"/>
    <p:sldId id="282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0"/>
    <p:restoredTop sz="95179"/>
  </p:normalViewPr>
  <p:slideViewPr>
    <p:cSldViewPr>
      <p:cViewPr varScale="1">
        <p:scale>
          <a:sx n="88" d="100"/>
          <a:sy n="88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D559B-04B3-4752-B677-9752EF80A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67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22AD1D-9CA5-4AB6-8B80-BC41BA603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480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5DEC3C-0D3D-4BB5-81DA-E46B732D9CED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77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8E5986-FFF1-4F76-AAFA-CBCAD7FCC864}" type="slidenum">
              <a:rPr lang="en-US" altLang="en-US" sz="1200" smtClean="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71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A2BA57-0248-4A71-BE0A-A6BF0ECB4785}" type="slidenum">
              <a:rPr lang="en-US" altLang="en-US" sz="1200" smtClean="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1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B364A3-A46E-43AE-A026-97876C0B8AAE}" type="slidenum">
              <a:rPr lang="en-US" altLang="en-US" sz="1200" smtClean="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7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DBFAB8-1000-46C4-B755-E81D871B925E}" type="slidenum">
              <a:rPr lang="en-US" altLang="en-US" sz="1200" smtClean="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36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1DE4C4-7BF0-4DED-BCB1-957E85794C10}" type="slidenum">
              <a:rPr lang="en-US" altLang="en-US" sz="1200" smtClean="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99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E2623B-2B86-4C1B-AD77-E8B7C556D8D2}" type="slidenum">
              <a:rPr lang="en-US" altLang="en-US" sz="1200" smtClean="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39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C6CCCD-EADC-4730-863E-1F84803E4AFC}" type="slidenum">
              <a:rPr lang="en-US" altLang="en-US" sz="1200" smtClean="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18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3101BB-B21C-4A0E-B15D-E06E2D21FE62}" type="slidenum">
              <a:rPr lang="en-US" altLang="en-US" sz="1200" smtClean="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474240-01FA-47B9-9F16-38BD9129C548}" type="slidenum">
              <a:rPr lang="en-US" altLang="en-US" sz="1200" smtClean="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42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DB1E16-B072-442C-B976-D0D038791900}" type="slidenum">
              <a:rPr lang="en-US" altLang="en-US" sz="1200" smtClean="0">
                <a:latin typeface="Arial" panose="020B0604020202020204" pitchFamily="34" charset="0"/>
              </a:rPr>
              <a:pPr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6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C55381-7FB7-41FA-8B21-F4BFE1F3D651}" type="slidenum">
              <a:rPr lang="en-US" altLang="en-US" sz="1200" smtClean="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34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52021A-23FA-49A8-B773-19537F772E6D}" type="slidenum">
              <a:rPr lang="en-US" altLang="en-US" sz="1200" smtClean="0">
                <a:latin typeface="Arial" panose="020B0604020202020204" pitchFamily="34" charset="0"/>
              </a:rPr>
              <a:pPr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76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8B6BDA-04B0-4F50-A044-97F38A0100D5}" type="slidenum">
              <a:rPr lang="en-US" altLang="en-US" sz="1200" smtClean="0">
                <a:latin typeface="Arial" panose="020B0604020202020204" pitchFamily="34" charset="0"/>
              </a:rPr>
              <a:pPr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680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74CC3F-3C45-4B7A-874D-CB66FEE456AC}" type="slidenum">
              <a:rPr lang="en-US" altLang="en-US" sz="1200" smtClean="0">
                <a:latin typeface="Arial" panose="020B0604020202020204" pitchFamily="34" charset="0"/>
              </a:rPr>
              <a:pPr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54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4AE588-724D-4FF3-B1DD-4497C8D0FBCD}" type="slidenum">
              <a:rPr lang="en-US" altLang="en-US" sz="1200" smtClean="0">
                <a:latin typeface="Arial" panose="020B0604020202020204" pitchFamily="34" charset="0"/>
              </a:rPr>
              <a:pPr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3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70F33D-A27C-4434-9314-951896391B20}" type="slidenum">
              <a:rPr lang="en-US" altLang="en-US" sz="1200" smtClean="0">
                <a:latin typeface="Arial" panose="020B0604020202020204" pitchFamily="34" charset="0"/>
              </a:rPr>
              <a:pPr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42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3A4FF-2001-48EB-9EBB-81F26F4D526A}" type="slidenum">
              <a:rPr lang="en-US" altLang="en-US" sz="1200" smtClean="0">
                <a:latin typeface="Arial" panose="020B0604020202020204" pitchFamily="34" charset="0"/>
              </a:rPr>
              <a:pPr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516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AF7CFA-D829-4B74-A463-67ECFBA1C78B}" type="slidenum">
              <a:rPr lang="en-US" altLang="en-US" sz="1200" smtClean="0">
                <a:latin typeface="Arial" panose="020B0604020202020204" pitchFamily="34" charset="0"/>
              </a:rPr>
              <a:pPr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58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249AE4-FBF3-4068-BED8-67D2FA30C0AF}" type="slidenum">
              <a:rPr lang="en-US" altLang="en-US" sz="1200" smtClean="0">
                <a:latin typeface="Arial" panose="020B0604020202020204" pitchFamily="34" charset="0"/>
              </a:rPr>
              <a:pPr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2407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33B3C3-3361-458B-A2D2-FAEBCC3BB029}" type="slidenum">
              <a:rPr lang="en-US" altLang="en-US" sz="1200" smtClean="0">
                <a:latin typeface="Arial" panose="020B0604020202020204" pitchFamily="34" charset="0"/>
              </a:rPr>
              <a:pPr/>
              <a:t>30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790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091232-D859-4F95-B2B5-CA5908312F0D}" type="slidenum">
              <a:rPr lang="en-US" altLang="en-US" sz="1200" smtClean="0">
                <a:latin typeface="Arial" panose="020B0604020202020204" pitchFamily="34" charset="0"/>
              </a:rPr>
              <a:pPr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5A1827-F4FF-477A-91C0-9F952F97742D}" type="slidenum">
              <a:rPr lang="en-US" altLang="en-US" sz="1200" smtClean="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837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8B0E6C-E56A-409F-AD8C-E14FCA878A9E}" type="slidenum">
              <a:rPr lang="en-US" altLang="en-US" sz="1200" smtClean="0">
                <a:latin typeface="Arial" panose="020B0604020202020204" pitchFamily="34" charset="0"/>
              </a:rPr>
              <a:pPr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917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27C8EE-E7B1-4AA5-889B-9DE07F02187A}" type="slidenum">
              <a:rPr lang="en-US" altLang="en-US" sz="1200" smtClean="0">
                <a:latin typeface="Arial" panose="020B0604020202020204" pitchFamily="34" charset="0"/>
              </a:rPr>
              <a:pPr/>
              <a:t>33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33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0E9412-BF84-403B-A820-21501543B544}" type="slidenum">
              <a:rPr lang="en-US" altLang="en-US" sz="1200" smtClean="0">
                <a:latin typeface="Arial" panose="020B0604020202020204" pitchFamily="34" charset="0"/>
              </a:rPr>
              <a:pPr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269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A2DCCE-6324-4312-BAEB-1239814F89BC}" type="slidenum">
              <a:rPr lang="en-US" altLang="en-US" sz="1200" smtClean="0">
                <a:latin typeface="Arial" panose="020B0604020202020204" pitchFamily="34" charset="0"/>
              </a:rPr>
              <a:pPr/>
              <a:t>36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811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66F314-17AE-47FE-B447-FD607383F42D}" type="slidenum">
              <a:rPr lang="en-US" altLang="en-US" sz="1200" smtClean="0">
                <a:latin typeface="Arial" panose="020B0604020202020204" pitchFamily="34" charset="0"/>
              </a:rPr>
              <a:pPr/>
              <a:t>37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908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3C1773-E005-4207-8B4C-D5251D03CC9D}" type="slidenum">
              <a:rPr lang="en-US" altLang="en-US" sz="1200" smtClean="0">
                <a:latin typeface="Arial" panose="020B0604020202020204" pitchFamily="34" charset="0"/>
              </a:rPr>
              <a:pPr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261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6D1FE7-30CC-42C1-8373-260428D20573}" type="slidenum">
              <a:rPr lang="en-US" altLang="en-US" sz="1200" smtClean="0">
                <a:latin typeface="Arial" panose="020B0604020202020204" pitchFamily="34" charset="0"/>
              </a:rPr>
              <a:pPr/>
              <a:t>39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755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A08295-9B63-4EBD-AA29-3E63FA0106F2}" type="slidenum">
              <a:rPr lang="en-US" altLang="en-US" sz="1200" smtClean="0">
                <a:latin typeface="Arial" panose="020B0604020202020204" pitchFamily="34" charset="0"/>
              </a:rPr>
              <a:pPr/>
              <a:t>40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539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08D559-71D2-4EA9-B1B6-2DBFF664FF64}" type="slidenum">
              <a:rPr lang="en-US" altLang="en-US" sz="1200" smtClean="0">
                <a:latin typeface="Arial" panose="020B0604020202020204" pitchFamily="34" charset="0"/>
              </a:rPr>
              <a:pPr/>
              <a:t>41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39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A1672F-BB76-49D0-A8DE-4585C31356C1}" type="slidenum">
              <a:rPr lang="en-US" altLang="en-US" sz="1200" smtClean="0">
                <a:latin typeface="Arial" panose="020B0604020202020204" pitchFamily="34" charset="0"/>
              </a:rPr>
              <a:pPr/>
              <a:t>42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58B4E4-DBBA-4158-A5D2-79C2CA314A96}" type="slidenum">
              <a:rPr lang="en-US" altLang="en-US" sz="1200" smtClean="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0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AFA7E2-D48A-4A68-9D90-7ADAFCBF3E3F}" type="slidenum">
              <a:rPr lang="en-US" altLang="en-US" sz="1200" smtClean="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80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1856CC-C215-494B-B8DA-16B432D52B1E}" type="slidenum">
              <a:rPr lang="en-US" altLang="en-US" sz="1200" smtClean="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3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58C3AA-E5B5-4DB5-A4F9-48A3194A5D2F}" type="slidenum">
              <a:rPr lang="en-US" altLang="en-US" sz="1200" smtClean="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72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6C4B6B-7966-488D-AF16-879BCD8D701D}" type="slidenum">
              <a:rPr lang="en-US" altLang="en-US" sz="1200" smtClean="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36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7651DC-6DFE-4FFB-AAE6-38E1890C43D8}" type="slidenum">
              <a:rPr lang="en-US" altLang="en-US" sz="1200" smtClean="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1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2179A-B015-4499-A4C4-41A383E520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9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D3DD8-43DB-44D6-A2AD-A157FE1DF2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56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A1D70-7DBA-4137-8DC6-DE6A500CDD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482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DA454-30CA-46B5-981E-94966BED39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192705"/>
      </p:ext>
    </p:extLst>
  </p:cSld>
  <p:clrMapOvr>
    <a:masterClrMapping/>
  </p:clrMapOvr>
  <p:transition spd="med">
    <p:zoom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0678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661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40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931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81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882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3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956DB-9E16-49C7-B2D5-936C713192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1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46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368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3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37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63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90802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82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DF7FC-62EA-4C4C-8211-A17F709964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53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E6B4A-DB18-4BE9-A2C3-D7B96EC92A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42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4E990-AE87-4EB1-AA44-244F1AE834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29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83AF1-558B-470C-9A6F-C171792353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88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1F44C-23BE-444F-AD9D-8F8E183B44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68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D358B-7352-4FCF-968A-8AD8E72CC8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36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894F-B859-479D-8FF0-DCDF906F3A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3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BDA454-30CA-46B5-981E-94966BED39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2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1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C++ vs. C# Presentation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Segments</a:t>
            </a:r>
          </a:p>
          <a:p>
            <a:pPr lvl="1"/>
            <a:r>
              <a:rPr lang="en-US" sz="2800" dirty="0"/>
              <a:t>Introduction: slides 2–9 </a:t>
            </a:r>
            <a:r>
              <a:rPr lang="en-US" sz="1200" dirty="0"/>
              <a:t>                                             </a:t>
            </a:r>
            <a:r>
              <a:rPr lang="en-US" sz="2800" dirty="0"/>
              <a:t>15 minutes</a:t>
            </a:r>
          </a:p>
          <a:p>
            <a:pPr lvl="1"/>
            <a:r>
              <a:rPr lang="en-US" sz="2800" dirty="0"/>
              <a:t>Types: slides 10–14			       10 minutes</a:t>
            </a:r>
          </a:p>
          <a:p>
            <a:pPr lvl="1"/>
            <a:r>
              <a:rPr lang="en-US" sz="2800" dirty="0"/>
              <a:t>Special Types: slides 15–19             10 minutes</a:t>
            </a:r>
          </a:p>
          <a:p>
            <a:pPr lvl="1"/>
            <a:r>
              <a:rPr lang="en-US" sz="2800" dirty="0"/>
              <a:t>Assemblies: slides 20–23		       12 minutes</a:t>
            </a:r>
          </a:p>
          <a:p>
            <a:pPr lvl="1"/>
            <a:r>
              <a:rPr lang="en-US" sz="2800" dirty="0"/>
              <a:t>Interfaces and libs: slides 24–35      10 minutes</a:t>
            </a:r>
          </a:p>
        </p:txBody>
      </p:sp>
    </p:spTree>
    <p:extLst>
      <p:ext uri="{BB962C8B-B14F-4D97-AF65-F5344CB8AC3E}">
        <p14:creationId xmlns:p14="http://schemas.microsoft.com/office/powerpoint/2010/main" val="17018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C# Primitive Types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3999"/>
            <a:ext cx="3529263" cy="4800601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800" dirty="0" err="1"/>
              <a:t>.Net</a:t>
            </a:r>
            <a:r>
              <a:rPr lang="en-US" altLang="en-US" sz="1800" dirty="0"/>
              <a:t> Base Class</a:t>
            </a:r>
          </a:p>
          <a:p>
            <a:pPr lvl="1"/>
            <a:r>
              <a:rPr lang="en-US" altLang="en-US" sz="1600" dirty="0" err="1"/>
              <a:t>System.Byte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System.SByte</a:t>
            </a:r>
            <a:endParaRPr lang="en-US" altLang="en-US" sz="1600" dirty="0"/>
          </a:p>
          <a:p>
            <a:pPr lvl="1"/>
            <a:r>
              <a:rPr lang="en-US" altLang="en-US" sz="1600" dirty="0"/>
              <a:t>System.Int16</a:t>
            </a:r>
          </a:p>
          <a:p>
            <a:pPr lvl="1"/>
            <a:r>
              <a:rPr lang="en-US" altLang="en-US" sz="1600" dirty="0"/>
              <a:t>System.Int32</a:t>
            </a:r>
          </a:p>
          <a:p>
            <a:pPr lvl="1"/>
            <a:r>
              <a:rPr lang="en-US" altLang="en-US" sz="1600" dirty="0"/>
              <a:t>System.Int64</a:t>
            </a:r>
          </a:p>
          <a:p>
            <a:pPr lvl="1"/>
            <a:r>
              <a:rPr lang="en-US" altLang="en-US" sz="1600" dirty="0"/>
              <a:t>System.UInt16</a:t>
            </a:r>
          </a:p>
          <a:p>
            <a:pPr lvl="1"/>
            <a:r>
              <a:rPr lang="en-US" altLang="en-US" sz="1600" dirty="0"/>
              <a:t>System.UInt32</a:t>
            </a:r>
          </a:p>
          <a:p>
            <a:pPr lvl="1"/>
            <a:r>
              <a:rPr lang="en-US" altLang="en-US" sz="1600" dirty="0"/>
              <a:t>System.UInt64</a:t>
            </a:r>
          </a:p>
          <a:p>
            <a:pPr lvl="1"/>
            <a:r>
              <a:rPr lang="en-US" altLang="en-US" sz="1600" dirty="0" err="1"/>
              <a:t>System.Single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System.Double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System.Object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System.Char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System.String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System.Decimal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System.Boolean</a:t>
            </a:r>
            <a:endParaRPr lang="en-US" altLang="en-US" sz="1600" dirty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/>
          </a:p>
        </p:txBody>
      </p:sp>
      <p:sp>
        <p:nvSpPr>
          <p:cNvPr id="28677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96063" y="1524000"/>
            <a:ext cx="3783012" cy="4800600"/>
          </a:xfrm>
        </p:spPr>
        <p:txBody>
          <a:bodyPr>
            <a:noAutofit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800" dirty="0"/>
              <a:t>C# Types</a:t>
            </a:r>
          </a:p>
          <a:p>
            <a:pPr lvl="1"/>
            <a:r>
              <a:rPr lang="en-US" altLang="en-US" sz="1600" dirty="0"/>
              <a:t>byte</a:t>
            </a:r>
          </a:p>
          <a:p>
            <a:pPr lvl="1"/>
            <a:r>
              <a:rPr lang="en-US" altLang="en-US" sz="1600" dirty="0" err="1"/>
              <a:t>sbyte</a:t>
            </a:r>
            <a:endParaRPr lang="en-US" altLang="en-US" sz="1600" dirty="0"/>
          </a:p>
          <a:p>
            <a:pPr lvl="1"/>
            <a:r>
              <a:rPr lang="en-US" altLang="en-US" sz="1600" dirty="0"/>
              <a:t>short</a:t>
            </a:r>
          </a:p>
          <a:p>
            <a:pPr lvl="1"/>
            <a:r>
              <a:rPr lang="en-US" altLang="en-US" sz="1600" dirty="0" err="1"/>
              <a:t>int</a:t>
            </a:r>
            <a:endParaRPr lang="en-US" altLang="en-US" sz="1600" dirty="0"/>
          </a:p>
          <a:p>
            <a:pPr lvl="1"/>
            <a:r>
              <a:rPr lang="en-US" altLang="en-US" sz="1600" dirty="0"/>
              <a:t>long</a:t>
            </a:r>
          </a:p>
          <a:p>
            <a:pPr lvl="1"/>
            <a:r>
              <a:rPr lang="en-US" altLang="en-US" sz="1600" dirty="0" err="1"/>
              <a:t>ushort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uint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ulong</a:t>
            </a:r>
            <a:endParaRPr lang="en-US" altLang="en-US" sz="1600" dirty="0"/>
          </a:p>
          <a:p>
            <a:pPr lvl="1"/>
            <a:r>
              <a:rPr lang="en-US" altLang="en-US" sz="1600" dirty="0"/>
              <a:t>float</a:t>
            </a:r>
          </a:p>
          <a:p>
            <a:pPr lvl="1"/>
            <a:r>
              <a:rPr lang="en-US" altLang="en-US" sz="1600" dirty="0"/>
              <a:t>double</a:t>
            </a:r>
          </a:p>
          <a:p>
            <a:pPr lvl="1"/>
            <a:r>
              <a:rPr lang="en-US" altLang="en-US" sz="1600" dirty="0"/>
              <a:t>object</a:t>
            </a:r>
          </a:p>
          <a:p>
            <a:pPr lvl="1"/>
            <a:r>
              <a:rPr lang="en-US" altLang="en-US" sz="1600" dirty="0"/>
              <a:t>char</a:t>
            </a:r>
          </a:p>
          <a:p>
            <a:pPr lvl="1"/>
            <a:r>
              <a:rPr lang="en-US" altLang="en-US" sz="1600" dirty="0"/>
              <a:t>string</a:t>
            </a:r>
          </a:p>
          <a:p>
            <a:pPr lvl="1"/>
            <a:r>
              <a:rPr lang="en-US" altLang="en-US" sz="1600" dirty="0"/>
              <a:t>decimal</a:t>
            </a:r>
          </a:p>
          <a:p>
            <a:pPr lvl="1"/>
            <a:r>
              <a:rPr lang="en-US" altLang="en-US" sz="1600" dirty="0"/>
              <a:t>bool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C# Object Type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1800" dirty="0"/>
              <a:t>Object is the root class of the C# library</a:t>
            </a:r>
          </a:p>
          <a:p>
            <a:r>
              <a:rPr lang="en-US" altLang="en-US" sz="1800" dirty="0"/>
              <a:t>Object’s members:</a:t>
            </a:r>
          </a:p>
          <a:p>
            <a:pPr lvl="1"/>
            <a:r>
              <a:rPr lang="en-US" altLang="en-US" sz="1600" dirty="0"/>
              <a:t>Public Object();</a:t>
            </a:r>
          </a:p>
          <a:p>
            <a:pPr lvl="1"/>
            <a:r>
              <a:rPr lang="en-US" altLang="en-US" sz="1600" dirty="0"/>
              <a:t>Public virtual Boolean Equals(Object </a:t>
            </a:r>
            <a:r>
              <a:rPr lang="en-US" altLang="en-US" sz="1600" dirty="0" err="1"/>
              <a:t>obj</a:t>
            </a:r>
            <a:r>
              <a:rPr lang="en-US" altLang="en-US" sz="1600" dirty="0"/>
              <a:t>);</a:t>
            </a:r>
          </a:p>
          <a:p>
            <a:pPr lvl="2"/>
            <a:r>
              <a:rPr lang="en-US" altLang="en-US" sz="1400" dirty="0"/>
              <a:t>Returns true if </a:t>
            </a:r>
            <a:r>
              <a:rPr lang="en-US" altLang="en-US" sz="1400" dirty="0" err="1"/>
              <a:t>obj</a:t>
            </a:r>
            <a:r>
              <a:rPr lang="en-US" altLang="en-US" sz="1400" dirty="0"/>
              <a:t> and invoker handles point to the same body.</a:t>
            </a:r>
          </a:p>
          <a:p>
            <a:pPr lvl="1"/>
            <a:r>
              <a:rPr lang="en-US" altLang="en-US" sz="1600" dirty="0"/>
              <a:t>Public virtual Int32 </a:t>
            </a:r>
            <a:r>
              <a:rPr lang="en-US" altLang="en-US" sz="1600" dirty="0" err="1"/>
              <a:t>GetHashCode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Return value identifies object instance.</a:t>
            </a:r>
          </a:p>
          <a:p>
            <a:pPr lvl="1"/>
            <a:r>
              <a:rPr lang="en-US" altLang="en-US" sz="1600" dirty="0"/>
              <a:t>Public Type </a:t>
            </a:r>
            <a:r>
              <a:rPr lang="en-US" altLang="en-US" sz="1600" dirty="0" err="1"/>
              <a:t>GetType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Type object supports RTTI – see next page</a:t>
            </a:r>
          </a:p>
          <a:p>
            <a:pPr lvl="1"/>
            <a:r>
              <a:rPr lang="en-US" altLang="en-US" sz="1600" dirty="0"/>
              <a:t>Public virtual String </a:t>
            </a:r>
            <a:r>
              <a:rPr lang="en-US" altLang="en-US" sz="1600" dirty="0" err="1"/>
              <a:t>ToString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Returns </a:t>
            </a:r>
            <a:r>
              <a:rPr lang="en-US" altLang="en-US" sz="1400" dirty="0" err="1"/>
              <a:t>namespace.name</a:t>
            </a:r>
            <a:endParaRPr lang="en-US" altLang="en-US" sz="1400" dirty="0"/>
          </a:p>
          <a:p>
            <a:pPr lvl="1"/>
            <a:r>
              <a:rPr lang="en-US" altLang="en-US" sz="1600" dirty="0"/>
              <a:t>Protected virtual void Finalize();</a:t>
            </a:r>
          </a:p>
          <a:p>
            <a:pPr lvl="2"/>
            <a:r>
              <a:rPr lang="en-US" altLang="en-US" sz="1400" dirty="0"/>
              <a:t>Called to free allocated resources before object is garbage collected.</a:t>
            </a:r>
          </a:p>
          <a:p>
            <a:pPr lvl="1"/>
            <a:r>
              <a:rPr lang="en-US" altLang="en-US" sz="1600" dirty="0"/>
              <a:t>Protected Object </a:t>
            </a:r>
            <a:r>
              <a:rPr lang="en-US" altLang="en-US" sz="1600" dirty="0" err="1"/>
              <a:t>MemberwiseClone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Performs shallow copy</a:t>
            </a:r>
          </a:p>
          <a:p>
            <a:pPr lvl="2"/>
            <a:r>
              <a:rPr lang="en-US" altLang="en-US" sz="1400" dirty="0"/>
              <a:t>To have your class instances perform deep copies you need to implement the </a:t>
            </a:r>
            <a:r>
              <a:rPr lang="en-US" altLang="en-US" sz="1400" dirty="0" err="1"/>
              <a:t>ICloneable</a:t>
            </a:r>
            <a:r>
              <a:rPr lang="en-US" altLang="en-US" sz="1400" dirty="0"/>
              <a:t> interface. </a:t>
            </a:r>
            <a:endParaRPr lang="en-US" alt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Common Type System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/>
              <a:t>Reference types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Classes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Methods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Fields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Properties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Events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Member adornments:</a:t>
            </a:r>
            <a:br>
              <a:rPr lang="en-US" altLang="en-US" sz="2000" dirty="0"/>
            </a:br>
            <a:r>
              <a:rPr lang="en-US" altLang="en-US" sz="2000" dirty="0"/>
              <a:t>public, protected, private, abstract, static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Interfaces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Class can inherit more than one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Must implement each base interface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Delegates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/>
              <a:t>Instances used for notifications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Common Type System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000" dirty="0"/>
              <a:t>Value types</a:t>
            </a:r>
          </a:p>
          <a:p>
            <a:pPr lvl="1"/>
            <a:r>
              <a:rPr lang="en-US" altLang="en-US" sz="2600" dirty="0"/>
              <a:t>Primitive types</a:t>
            </a:r>
          </a:p>
          <a:p>
            <a:pPr lvl="2"/>
            <a:r>
              <a:rPr lang="en-US" altLang="en-US" sz="2200" dirty="0"/>
              <a:t>See page 13</a:t>
            </a:r>
          </a:p>
          <a:p>
            <a:pPr lvl="1"/>
            <a:r>
              <a:rPr lang="en-US" altLang="en-US" sz="2600" dirty="0"/>
              <a:t>Structures</a:t>
            </a:r>
          </a:p>
          <a:p>
            <a:pPr lvl="2"/>
            <a:r>
              <a:rPr lang="en-US" altLang="en-US" sz="2200" dirty="0"/>
              <a:t>Methods</a:t>
            </a:r>
          </a:p>
          <a:p>
            <a:pPr lvl="2"/>
            <a:r>
              <a:rPr lang="en-US" altLang="en-US" sz="2200" dirty="0"/>
              <a:t>Fields</a:t>
            </a:r>
          </a:p>
          <a:p>
            <a:pPr lvl="2"/>
            <a:r>
              <a:rPr lang="en-US" altLang="en-US" sz="2200" dirty="0"/>
              <a:t>Properties</a:t>
            </a:r>
          </a:p>
          <a:p>
            <a:pPr lvl="2"/>
            <a:r>
              <a:rPr lang="en-US" altLang="en-US" sz="2200" dirty="0"/>
              <a:t>Events</a:t>
            </a:r>
          </a:p>
          <a:p>
            <a:pPr lvl="2"/>
            <a:r>
              <a:rPr lang="en-US" altLang="en-US" sz="2200" dirty="0"/>
              <a:t>Member adornments:</a:t>
            </a:r>
            <a:br>
              <a:rPr lang="en-US" altLang="en-US" sz="2200" dirty="0"/>
            </a:br>
            <a:r>
              <a:rPr lang="en-US" altLang="en-US" sz="2200" dirty="0"/>
              <a:t>public, protected, private, abstract, static</a:t>
            </a:r>
          </a:p>
          <a:p>
            <a:pPr lvl="1"/>
            <a:r>
              <a:rPr lang="en-US" altLang="en-US" sz="2600" dirty="0"/>
              <a:t>Enumerations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Type Class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3352800" cy="4686300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/>
              <a:t>You get type object this way: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Type t = </a:t>
            </a:r>
            <a:r>
              <a:rPr lang="en-US" altLang="en-US" sz="1600" dirty="0" err="1"/>
              <a:t>myObj.GetType</a:t>
            </a:r>
            <a:r>
              <a:rPr lang="en-US" altLang="en-US" sz="1600" dirty="0"/>
              <a:t>();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Type t = </a:t>
            </a:r>
            <a:r>
              <a:rPr lang="en-US" altLang="en-US" sz="1600" dirty="0" err="1"/>
              <a:t>Type.GetType</a:t>
            </a:r>
            <a:r>
              <a:rPr lang="en-US" altLang="en-US" sz="1600" dirty="0"/>
              <a:t>(“</a:t>
            </a:r>
            <a:r>
              <a:rPr lang="en-US" altLang="en-US" sz="1600" dirty="0" err="1"/>
              <a:t>myObj</a:t>
            </a:r>
            <a:r>
              <a:rPr lang="en-US" altLang="en-US" sz="1600" dirty="0"/>
              <a:t>”);</a:t>
            </a:r>
          </a:p>
          <a:p>
            <a:pPr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32773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3962400" y="1485900"/>
            <a:ext cx="4724400" cy="468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/>
              <a:t>    Some of Type’s members: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IsAbstract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IsArray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IsClass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IsComObject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IsEnum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IsInterface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IsPrimitive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IsSealed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IsValueType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InvokeMember</a:t>
            </a:r>
            <a:r>
              <a:rPr lang="en-US" altLang="en-US" sz="1400" dirty="0"/>
              <a:t>()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GetType</a:t>
            </a:r>
            <a:r>
              <a:rPr lang="en-US" altLang="en-US" sz="1400" dirty="0"/>
              <a:t>()	         returns Type Object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FindMembers</a:t>
            </a:r>
            <a:r>
              <a:rPr lang="en-US" altLang="en-US" sz="1400" dirty="0"/>
              <a:t>()       returns </a:t>
            </a:r>
            <a:r>
              <a:rPr lang="en-US" altLang="en-US" sz="1400" dirty="0" err="1"/>
              <a:t>MemberInfo</a:t>
            </a:r>
            <a:r>
              <a:rPr lang="en-US" altLang="en-US" sz="1400" dirty="0"/>
              <a:t> array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GetEvents</a:t>
            </a:r>
            <a:r>
              <a:rPr lang="en-US" altLang="en-US" sz="1400" dirty="0"/>
              <a:t>()	         returns </a:t>
            </a:r>
            <a:r>
              <a:rPr lang="en-US" altLang="en-US" sz="1400" dirty="0" err="1"/>
              <a:t>EventInfo</a:t>
            </a:r>
            <a:r>
              <a:rPr lang="en-US" altLang="en-US" sz="1400" dirty="0"/>
              <a:t> array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GetFields</a:t>
            </a:r>
            <a:r>
              <a:rPr lang="en-US" altLang="en-US" sz="1400" dirty="0"/>
              <a:t>()		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GetMethods</a:t>
            </a:r>
            <a:r>
              <a:rPr lang="en-US" altLang="en-US" sz="1400" dirty="0"/>
              <a:t>()		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GetInterfaces</a:t>
            </a:r>
            <a:r>
              <a:rPr lang="en-US" altLang="en-US" sz="1400" dirty="0"/>
              <a:t>()	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GetMembers</a:t>
            </a:r>
            <a:r>
              <a:rPr lang="en-US" altLang="en-US" sz="1400" dirty="0"/>
              <a:t>()	: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err="1"/>
              <a:t>GetProperties</a:t>
            </a:r>
            <a:r>
              <a:rPr lang="en-US" altLang="en-US" sz="1400" dirty="0"/>
              <a:t>()	:</a:t>
            </a:r>
          </a:p>
          <a:p>
            <a:pPr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3200400"/>
            <a:ext cx="3048000" cy="167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–"/>
              <a:defRPr sz="18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altLang="en-US" sz="1600" kern="0" dirty="0"/>
              <a:t>	</a:t>
            </a:r>
            <a:br>
              <a:rPr lang="en-US" altLang="en-US" sz="1600" kern="0" dirty="0"/>
            </a:br>
            <a:r>
              <a:rPr lang="en-US" altLang="en-US" sz="1600" kern="0" dirty="0"/>
              <a:t>An instance of Type is a container for reflection information, and has many methods to use that information.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More Differences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The CLR defines a new delegate type, used for callbacks.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Event is a keyword in all CLR languages.</a:t>
            </a:r>
          </a:p>
          <a:p>
            <a:pPr lvl="1"/>
            <a:r>
              <a:rPr lang="en-US" altLang="en-US" sz="1400" dirty="0"/>
              <a:t>Events modify the delegate interface, eliminating actions by a subscriber that might  affect other subscribers.</a:t>
            </a:r>
            <a:br>
              <a:rPr lang="en-US" altLang="en-US" sz="400" dirty="0"/>
            </a:br>
            <a:endParaRPr lang="en-US" altLang="en-US" sz="400" dirty="0"/>
          </a:p>
          <a:p>
            <a:r>
              <a:rPr lang="en-US" altLang="en-US" sz="1800" dirty="0"/>
              <a:t>All memory allocations are subject to garbage collection—you don’t call delete.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There are no #includes in C#. There are in both managed and unmanaged C++.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In C# all class data members are primitive types or C# references. In managed C++ all class data members are either primitive value types, C++ references, or C++ pointers. Nothing else is allowed.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The CLR provides directory services, and remoting. The Standard C++ Library provides neither of these, although they are relatively easy to provide yourself.</a:t>
            </a:r>
          </a:p>
          <a:p>
            <a:endParaRPr lang="en-US" alt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Delegates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altLang="en-US" sz="1800" dirty="0"/>
              <a:t>Delegates are used for callbacks:</a:t>
            </a:r>
          </a:p>
          <a:p>
            <a:pPr lvl="1"/>
            <a:r>
              <a:rPr lang="en-US" altLang="en-US" sz="1600" dirty="0"/>
              <a:t>In response to some event they invoke one or more functions supplied to them.</a:t>
            </a:r>
          </a:p>
          <a:p>
            <a:pPr lvl="1"/>
            <a:r>
              <a:rPr lang="en-US" altLang="en-US" sz="1600" dirty="0"/>
              <a:t>Library code that generates an event will define a delegate for application developers to use—the developer defines application-specific processing that needs to occur in response to an event generated by the library code.</a:t>
            </a:r>
          </a:p>
          <a:p>
            <a:pPr lvl="1">
              <a:buFont typeface="Arial" charset="0"/>
              <a:buChar char="•"/>
            </a:pPr>
            <a:r>
              <a:rPr lang="en-US" altLang="en-US" sz="1600" dirty="0"/>
              <a:t>A delegate defines one specific function signature to use:</a:t>
            </a: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sz="1600" dirty="0"/>
              <a:t>  		</a:t>
            </a:r>
            <a:r>
              <a:rPr lang="en-US" altLang="en-US" sz="1400" dirty="0"/>
              <a:t>public delegate </a:t>
            </a:r>
            <a:r>
              <a:rPr lang="en-US" altLang="en-US" sz="1400" dirty="0" err="1"/>
              <a:t>rtnType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delFun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args</a:t>
            </a:r>
            <a:r>
              <a:rPr lang="en-US" altLang="en-US" sz="1400" dirty="0"/>
              <a:t>…);</a:t>
            </a:r>
            <a:br>
              <a:rPr lang="en-US" altLang="en-US" sz="1400" dirty="0"/>
            </a:br>
            <a:endParaRPr lang="en-US" altLang="en-US" sz="1400" dirty="0"/>
          </a:p>
          <a:p>
            <a:pPr lvl="1">
              <a:buFont typeface="Arial" charset="0"/>
              <a:buChar char="•"/>
            </a:pPr>
            <a:r>
              <a:rPr lang="en-US" altLang="en-US" sz="1600" dirty="0"/>
              <a:t>This declares a new type, </a:t>
            </a:r>
            <a:r>
              <a:rPr lang="en-US" altLang="en-US" sz="1600" dirty="0" err="1"/>
              <a:t>delFun</a:t>
            </a:r>
            <a:r>
              <a:rPr lang="en-US" altLang="en-US" sz="1600" dirty="0"/>
              <a:t> whose instances can invoke functions with that signature.</a:t>
            </a:r>
            <a:br>
              <a:rPr lang="en-US" altLang="en-US" sz="1600" dirty="0"/>
            </a:br>
            <a:endParaRPr lang="en-US" altLang="en-US" sz="1600" dirty="0"/>
          </a:p>
          <a:p>
            <a:pPr lvl="1"/>
            <a:r>
              <a:rPr lang="en-US" altLang="en-US" sz="1600" dirty="0"/>
              <a:t>The developer supplies functions this way:</a:t>
            </a: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sz="1600" dirty="0"/>
              <a:t>     </a:t>
            </a:r>
            <a:r>
              <a:rPr lang="en-US" altLang="en-US" sz="1400" dirty="0" err="1"/>
              <a:t>libClass.delFun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myDel</a:t>
            </a:r>
            <a:r>
              <a:rPr lang="en-US" altLang="en-US" sz="1400" dirty="0"/>
              <a:t> = new </a:t>
            </a:r>
            <a:r>
              <a:rPr lang="en-US" altLang="en-US" sz="1400" dirty="0" err="1"/>
              <a:t>libClass.delFun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myFun</a:t>
            </a:r>
            <a:r>
              <a:rPr lang="en-US" altLang="en-US" sz="1400" dirty="0"/>
              <a:t>);</a:t>
            </a:r>
            <a:br>
              <a:rPr lang="en-US" altLang="en-US" sz="1400" dirty="0"/>
            </a:br>
            <a:endParaRPr lang="en-US" altLang="en-US" sz="1600" dirty="0"/>
          </a:p>
          <a:p>
            <a:pPr lvl="1"/>
            <a:r>
              <a:rPr lang="en-US" altLang="en-US" sz="1600" dirty="0"/>
              <a:t>This declares a new instance, </a:t>
            </a:r>
            <a:r>
              <a:rPr lang="en-US" altLang="en-US" sz="1600" dirty="0" err="1"/>
              <a:t>myDel</a:t>
            </a:r>
            <a:r>
              <a:rPr lang="en-US" altLang="en-US" sz="1600" dirty="0"/>
              <a:t>, of the </a:t>
            </a:r>
            <a:r>
              <a:rPr lang="en-US" altLang="en-US" sz="1600" dirty="0" err="1"/>
              <a:t>delFun</a:t>
            </a:r>
            <a:r>
              <a:rPr lang="en-US" altLang="en-US" sz="1600" dirty="0"/>
              <a:t> type.  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sz="1400" dirty="0"/>
              <a:t>Events are specialized delegates that are declared and invoked by a class that wants to publish notifications.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The event handlers are functions created by an event subscriber and given to the delegate.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110000"/>
              </a:lnSpc>
            </a:pPr>
            <a:r>
              <a:rPr lang="en-US" altLang="en-US" sz="1400" dirty="0"/>
              <a:t>Many C# events use the specialized delegate event handler of the form: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public delegate void </a:t>
            </a:r>
            <a:r>
              <a:rPr lang="en-US" altLang="en-US" sz="1400" dirty="0" err="1"/>
              <a:t>evDelegate</a:t>
            </a:r>
            <a:r>
              <a:rPr lang="en-US" altLang="en-US" sz="1400" dirty="0"/>
              <a:t>(</a:t>
            </a:r>
            <a:br>
              <a:rPr lang="en-US" altLang="en-US" sz="1400" dirty="0"/>
            </a:br>
            <a:r>
              <a:rPr lang="en-US" altLang="en-US" sz="1400" dirty="0"/>
              <a:t>  	  object sender, </a:t>
            </a:r>
            <a:r>
              <a:rPr lang="en-US" altLang="en-US" sz="1400" dirty="0" err="1"/>
              <a:t>userEventArgs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eArgs</a:t>
            </a:r>
            <a:br>
              <a:rPr lang="en-US" altLang="en-US" sz="1400" dirty="0"/>
            </a:br>
            <a:r>
              <a:rPr lang="en-US" altLang="en-US" sz="1400" dirty="0"/>
              <a:t>	);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110000"/>
              </a:lnSpc>
            </a:pPr>
            <a:r>
              <a:rPr lang="en-US" altLang="en-US" sz="1400" dirty="0" err="1"/>
              <a:t>userEventArgs</a:t>
            </a:r>
            <a:r>
              <a:rPr lang="en-US" altLang="en-US" sz="1400" dirty="0"/>
              <a:t> is a subscriber-defined class, derived from </a:t>
            </a:r>
            <a:r>
              <a:rPr lang="en-US" altLang="en-US" sz="1400" dirty="0" err="1"/>
              <a:t>System.EventArgs</a:t>
            </a:r>
            <a:r>
              <a:rPr lang="en-US" altLang="en-US" sz="1400" dirty="0"/>
              <a:t>.  You usually provide it with a constructor to allow you to specify information for the event to use.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110000"/>
              </a:lnSpc>
            </a:pPr>
            <a:r>
              <a:rPr lang="en-US" altLang="en-US" sz="1400" dirty="0"/>
              <a:t>The event is then declared by the publisher as: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public event </a:t>
            </a:r>
            <a:r>
              <a:rPr lang="en-US" altLang="en-US" sz="1400" dirty="0" err="1"/>
              <a:t>evDelegate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evt</a:t>
            </a:r>
            <a:r>
              <a:rPr lang="en-US" altLang="en-US" sz="1400" dirty="0"/>
              <a:t>;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110000"/>
              </a:lnSpc>
            </a:pPr>
            <a:r>
              <a:rPr lang="en-US" altLang="en-US" sz="1400" dirty="0"/>
              <a:t>Either publisher or subscriber has to create a delegate object, </a:t>
            </a:r>
            <a:r>
              <a:rPr lang="en-US" altLang="en-US" sz="1400" dirty="0" err="1"/>
              <a:t>eveDel</a:t>
            </a:r>
            <a:r>
              <a:rPr lang="en-US" altLang="en-US" sz="1400" dirty="0"/>
              <a:t>, and pass it to the other participant.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110000"/>
              </a:lnSpc>
            </a:pPr>
            <a:r>
              <a:rPr lang="en-US" altLang="en-US" sz="1400" dirty="0"/>
              <a:t>The event is invoked by the publisher this way: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</a:t>
            </a:r>
            <a:r>
              <a:rPr lang="en-US" altLang="en-US" sz="1400" dirty="0" err="1"/>
              <a:t>evDel</a:t>
            </a:r>
            <a:r>
              <a:rPr lang="en-US" altLang="en-US" sz="1400" dirty="0"/>
              <a:t>(</a:t>
            </a:r>
            <a:br>
              <a:rPr lang="en-US" altLang="en-US" sz="1400" dirty="0"/>
            </a:br>
            <a:r>
              <a:rPr lang="en-US" altLang="en-US" sz="1400" dirty="0"/>
              <a:t>	  this, new </a:t>
            </a:r>
            <a:r>
              <a:rPr lang="en-US" altLang="en-US" sz="1400" dirty="0" err="1"/>
              <a:t>userEventArgs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</a:t>
            </a:r>
            <a:r>
              <a:rPr lang="en-US" altLang="en-US" sz="1400" dirty="0"/>
              <a:t>)</a:t>
            </a:r>
            <a:br>
              <a:rPr lang="en-US" altLang="en-US" sz="1400" dirty="0"/>
            </a:br>
            <a:r>
              <a:rPr lang="en-US" altLang="en-US" sz="1400" dirty="0"/>
              <a:t>	);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110000"/>
              </a:lnSpc>
            </a:pPr>
            <a:r>
              <a:rPr lang="en-US" altLang="en-US" sz="1400" dirty="0"/>
              <a:t>The subscriber adds an event handler function, </a:t>
            </a:r>
            <a:r>
              <a:rPr lang="en-US" altLang="en-US" sz="1400" dirty="0" err="1"/>
              <a:t>myOnEvent</a:t>
            </a:r>
            <a:r>
              <a:rPr lang="en-US" altLang="en-US" sz="1400" dirty="0"/>
              <a:t>, to the event delegate this way: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</a:t>
            </a:r>
            <a:r>
              <a:rPr lang="en-US" altLang="en-US" sz="1400" dirty="0" err="1"/>
              <a:t>Publisher.evDelegate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evDel</a:t>
            </a:r>
            <a:r>
              <a:rPr lang="en-US" altLang="en-US" sz="1400" dirty="0"/>
              <a:t> += </a:t>
            </a:r>
            <a:br>
              <a:rPr lang="en-US" altLang="en-US" sz="1400" dirty="0"/>
            </a:br>
            <a:r>
              <a:rPr lang="en-US" altLang="en-US" sz="1400" dirty="0"/>
              <a:t>		new </a:t>
            </a:r>
            <a:r>
              <a:rPr lang="en-US" altLang="en-US" sz="1400" dirty="0" err="1"/>
              <a:t>Publisher.evDelegate</a:t>
            </a:r>
            <a:r>
              <a:rPr lang="en-US" altLang="en-US" sz="1400" dirty="0"/>
              <a:t>(</a:t>
            </a:r>
            <a:r>
              <a:rPr lang="en-US" altLang="en-US" sz="1400" dirty="0" err="1"/>
              <a:t>myOnEvent</a:t>
            </a:r>
            <a:r>
              <a:rPr lang="en-US" altLang="en-US" sz="1400" dirty="0"/>
              <a:t>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Events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Threads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A C# thread is created with the statement: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600" dirty="0">
                <a:latin typeface="Courier New" panose="02070309020205020404" pitchFamily="49" charset="0"/>
              </a:rPr>
              <a:t>	Thread </a:t>
            </a:r>
            <a:r>
              <a:rPr lang="en-US" altLang="en-US" sz="1600" dirty="0" err="1">
                <a:latin typeface="Courier New" panose="02070309020205020404" pitchFamily="49" charset="0"/>
              </a:rPr>
              <a:t>thrd</a:t>
            </a:r>
            <a:r>
              <a:rPr lang="en-US" altLang="en-US" sz="1600" dirty="0">
                <a:latin typeface="Courier New" panose="02070309020205020404" pitchFamily="49" charset="0"/>
              </a:rPr>
              <a:t> = new Thread();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 err="1"/>
              <a:t>System.Threading</a:t>
            </a:r>
            <a:r>
              <a:rPr lang="en-US" altLang="en-US" sz="1800" dirty="0"/>
              <a:t> declares a delegate, named </a:t>
            </a:r>
            <a:r>
              <a:rPr lang="en-US" altLang="en-US" sz="1800" dirty="0" err="1"/>
              <a:t>ThreadStart</a:t>
            </a:r>
            <a:r>
              <a:rPr lang="en-US" altLang="en-US" sz="1800" dirty="0"/>
              <a:t>, used to define the thread’s processing.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ThreadStart</a:t>
            </a:r>
            <a:r>
              <a:rPr lang="en-US" altLang="en-US" sz="1600" dirty="0"/>
              <a:t> accepts functions that take no arguments and have void return type.</a:t>
            </a:r>
            <a:br>
              <a:rPr lang="en-US" altLang="en-US" sz="1600" dirty="0"/>
            </a:b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You define a processing class, </a:t>
            </a:r>
            <a:r>
              <a:rPr lang="en-US" altLang="en-US" sz="1800" dirty="0" err="1"/>
              <a:t>MyProc</a:t>
            </a:r>
            <a:r>
              <a:rPr lang="en-US" altLang="en-US" sz="1800" dirty="0"/>
              <a:t> that uses constructor arguments or member functions to supply whatever parameters the thread processing needs.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To start the thread you simply do this:</a:t>
            </a:r>
            <a:br>
              <a:rPr lang="en-US" altLang="en-US" sz="1800" dirty="0"/>
            </a:br>
            <a:r>
              <a:rPr lang="en-US" altLang="en-US" sz="1800" dirty="0"/>
              <a:t>  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br>
              <a:rPr lang="en-US" altLang="en-US" sz="1800" dirty="0"/>
            </a:br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>
                <a:latin typeface="Courier New" panose="02070309020205020404" pitchFamily="49" charset="0"/>
              </a:rPr>
              <a:t>Thread </a:t>
            </a:r>
            <a:r>
              <a:rPr lang="en-US" altLang="en-US" sz="1600" dirty="0" err="1">
                <a:latin typeface="Courier New" panose="02070309020205020404" pitchFamily="49" charset="0"/>
              </a:rPr>
              <a:t>thrd</a:t>
            </a:r>
            <a:r>
              <a:rPr lang="en-US" altLang="en-US" sz="1600" dirty="0">
                <a:latin typeface="Courier New" panose="02070309020205020404" pitchFamily="49" charset="0"/>
              </a:rPr>
              <a:t> = new Thread();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ThreadStart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thrdProc</a:t>
            </a:r>
            <a:r>
              <a:rPr lang="en-US" altLang="en-US" sz="1600" dirty="0">
                <a:latin typeface="Courier New" panose="02070309020205020404" pitchFamily="49" charset="0"/>
              </a:rPr>
              <a:t> = new </a:t>
            </a:r>
            <a:r>
              <a:rPr lang="en-US" altLang="en-US" sz="1600" dirty="0" err="1">
                <a:latin typeface="Courier New" panose="02070309020205020404" pitchFamily="49" charset="0"/>
              </a:rPr>
              <a:t>ThreadStart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</a:rPr>
              <a:t>thrd.Start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thrdProc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800" dirty="0"/>
              <a:t> 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Thread Synchronization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simplest way to provide mutually exclusive access to an object shared between threads is to use lock: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sz="2000" dirty="0">
                <a:latin typeface="Courier New" panose="02070309020205020404" pitchFamily="49" charset="0"/>
              </a:rPr>
              <a:t>lock(</a:t>
            </a:r>
            <a:r>
              <a:rPr lang="en-US" altLang="en-US" sz="2000" dirty="0" err="1">
                <a:latin typeface="Courier New" panose="02070309020205020404" pitchFamily="49" charset="0"/>
              </a:rPr>
              <a:t>someObject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	// do some processing on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	// </a:t>
            </a:r>
            <a:r>
              <a:rPr lang="en-US" altLang="en-US" sz="2000" dirty="0" err="1">
                <a:latin typeface="Courier New" panose="02070309020205020404" pitchFamily="49" charset="0"/>
              </a:rPr>
              <a:t>someObject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}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br>
              <a:rPr lang="en-US" altLang="en-US" dirty="0"/>
            </a:br>
            <a:r>
              <a:rPr lang="en-US" altLang="en-US" dirty="0"/>
              <a:t>While a thread is processing the code inside the lock statement no other thread is allowed to enter the lock.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Comparison of C++ and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1999–2017</a:t>
            </a:r>
          </a:p>
        </p:txBody>
      </p:sp>
    </p:spTree>
    <p:extLst>
      <p:ext uri="{BB962C8B-B14F-4D97-AF65-F5344CB8AC3E}">
        <p14:creationId xmlns:p14="http://schemas.microsoft.com/office/powerpoint/2010/main" val="834159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Assemblies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An assembly is a versioned, self-describing binary (</a:t>
            </a:r>
            <a:r>
              <a:rPr lang="en-US" altLang="en-US" dirty="0" err="1"/>
              <a:t>dll</a:t>
            </a:r>
            <a:r>
              <a:rPr lang="en-US" altLang="en-US" dirty="0"/>
              <a:t> or exe)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 assembly is the unit of deployment in </a:t>
            </a:r>
            <a:r>
              <a:rPr lang="en-US" altLang="en-US" dirty="0" err="1"/>
              <a:t>.Net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An assembly is one or more files that contain: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manifest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Documents each file in the assembly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Establishes the assembly version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Documents external assemblies referenced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Type metadata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Describes all the methods, properties, fields, and events in each module in the assembly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MSIL code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Platform-independent intermediate code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JIT transforms IL into platform-specific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Optional resources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Bitmaps, string resources, …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Assembly Structure</a:t>
            </a:r>
          </a:p>
        </p:txBody>
      </p:sp>
      <p:graphicFrame>
        <p:nvGraphicFramePr>
          <p:cNvPr id="5734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40638"/>
              </p:ext>
            </p:extLst>
          </p:nvPr>
        </p:nvGraphicFramePr>
        <p:xfrm>
          <a:off x="685800" y="2286000"/>
          <a:ext cx="7772400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VISIO" r:id="rId4" imgW="7349760" imgH="4377960" progId="Visio.Drawing.6">
                  <p:embed/>
                </p:oleObj>
              </mc:Choice>
              <mc:Fallback>
                <p:oleObj name="VISIO" r:id="rId4" imgW="7349760" imgH="43779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7772400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772400" cy="420520"/>
          </a:xfrm>
        </p:spPr>
        <p:txBody>
          <a:bodyPr>
            <a:noAutofit/>
          </a:bodyPr>
          <a:lstStyle/>
          <a:p>
            <a:r>
              <a:rPr lang="en-US" altLang="en-US" sz="2000" dirty="0"/>
              <a:t>Visual Studio does most of the work in configuring an assembly for you.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Metadata in </a:t>
            </a:r>
            <a:r>
              <a:rPr lang="en-US" altLang="en-US" dirty="0" err="1"/>
              <a:t>demoFiles.exe</a:t>
            </a:r>
            <a:endParaRPr lang="en-US" altLang="en-US" dirty="0"/>
          </a:p>
        </p:txBody>
      </p:sp>
      <p:pic>
        <p:nvPicPr>
          <p:cNvPr id="593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63246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Versioning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Assemblies can be public or private:</a:t>
            </a:r>
          </a:p>
          <a:p>
            <a:pPr lvl="1"/>
            <a:r>
              <a:rPr lang="en-US" altLang="en-US" sz="1800" dirty="0"/>
              <a:t>A private assembly is used only by one executable, and no version information is checked at load time.</a:t>
            </a:r>
          </a:p>
          <a:p>
            <a:pPr lvl="2"/>
            <a:r>
              <a:rPr lang="en-US" altLang="en-US" sz="1600" dirty="0"/>
              <a:t>Private assemblies are contained in the project directory or, if there is a </a:t>
            </a:r>
            <a:r>
              <a:rPr lang="en-US" altLang="en-US" sz="1600" dirty="0" err="1"/>
              <a:t>config</a:t>
            </a:r>
            <a:r>
              <a:rPr lang="en-US" altLang="en-US" sz="1600" dirty="0"/>
              <a:t> file, in a subdirectory of the project directory.</a:t>
            </a:r>
          </a:p>
          <a:p>
            <a:pPr lvl="1"/>
            <a:r>
              <a:rPr lang="en-US" altLang="en-US" sz="1800" dirty="0"/>
              <a:t>A shared assembly is used by more than one executable, and is loaded only if the version number is compatible with the using executable.</a:t>
            </a:r>
          </a:p>
          <a:p>
            <a:pPr lvl="2"/>
            <a:r>
              <a:rPr lang="en-US" altLang="en-US" sz="1600" dirty="0"/>
              <a:t>Shared assemblies reside in the Global Assembly Cache (GAC), a specific directory.</a:t>
            </a:r>
          </a:p>
          <a:p>
            <a:pPr lvl="2"/>
            <a:r>
              <a:rPr lang="en-US" altLang="en-US" sz="1600" dirty="0"/>
              <a:t>Version compatibility rules can be configured by the user.</a:t>
            </a:r>
          </a:p>
          <a:p>
            <a:pPr lvl="1"/>
            <a:r>
              <a:rPr lang="en-US" altLang="en-US" sz="1800" dirty="0"/>
              <a:t>Since no registry entries are made for the assembly, each user executable can attach to its own version of the assembly. This is called side-by-side execution by Microsoft.</a:t>
            </a:r>
          </a:p>
          <a:p>
            <a:pPr lvl="1"/>
            <a:r>
              <a:rPr lang="en-US" altLang="en-US" sz="1800" dirty="0"/>
              <a:t>A shared assembly is created from a private assembly, using one of Microsoft’s utilities provided for that purpose.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Useful Interfaces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IComparable</a:t>
            </a:r>
            <a:r>
              <a:rPr lang="en-US" altLang="en-US" dirty="0"/>
              <a:t>—method</a:t>
            </a:r>
          </a:p>
          <a:p>
            <a:pPr lvl="1"/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CompareTo</a:t>
            </a:r>
            <a:r>
              <a:rPr lang="en-US" altLang="en-US" dirty="0"/>
              <a:t>(object </a:t>
            </a:r>
            <a:r>
              <a:rPr lang="en-US" altLang="en-US" dirty="0" err="1"/>
              <a:t>obj</a:t>
            </a:r>
            <a:r>
              <a:rPr lang="en-US" altLang="en-US" dirty="0"/>
              <a:t>);</a:t>
            </a:r>
          </a:p>
          <a:p>
            <a:pPr lvl="2"/>
            <a:r>
              <a:rPr lang="en-US" altLang="en-US" dirty="0"/>
              <a:t>Return:</a:t>
            </a:r>
          </a:p>
          <a:p>
            <a:pPr lvl="3"/>
            <a:r>
              <a:rPr lang="en-US" altLang="en-US" dirty="0"/>
              <a:t>Negative	=&gt; less</a:t>
            </a:r>
          </a:p>
          <a:p>
            <a:pPr lvl="3"/>
            <a:r>
              <a:rPr lang="en-US" altLang="en-US" dirty="0"/>
              <a:t>Zero	=&gt; equal</a:t>
            </a:r>
          </a:p>
          <a:p>
            <a:pPr lvl="3"/>
            <a:r>
              <a:rPr lang="en-US" altLang="en-US" dirty="0"/>
              <a:t>Positive	=&gt; greater</a:t>
            </a:r>
            <a:endParaRPr lang="en-US" altLang="en-US" sz="900" dirty="0"/>
          </a:p>
          <a:p>
            <a:pPr lvl="3"/>
            <a:endParaRPr lang="en-US" altLang="en-US" sz="900" dirty="0"/>
          </a:p>
          <a:p>
            <a:r>
              <a:rPr lang="en-US" altLang="en-US" dirty="0" err="1"/>
              <a:t>ICloneable</a:t>
            </a:r>
            <a:r>
              <a:rPr lang="en-US" altLang="en-US" dirty="0"/>
              <a:t>—method</a:t>
            </a:r>
          </a:p>
          <a:p>
            <a:pPr lvl="1"/>
            <a:r>
              <a:rPr lang="en-US" altLang="en-US" dirty="0"/>
              <a:t>object clone();</a:t>
            </a:r>
            <a:endParaRPr lang="en-US" altLang="en-US" sz="900" dirty="0"/>
          </a:p>
          <a:p>
            <a:pPr lvl="1"/>
            <a:endParaRPr lang="en-US" altLang="en-US" sz="900" dirty="0"/>
          </a:p>
          <a:p>
            <a:r>
              <a:rPr lang="en-US" altLang="en-US" dirty="0" err="1"/>
              <a:t>ICollection</a:t>
            </a:r>
            <a:r>
              <a:rPr lang="en-US" altLang="en-US" dirty="0"/>
              <a:t>—properties and method</a:t>
            </a:r>
          </a:p>
          <a:p>
            <a:pPr lvl="1"/>
            <a:r>
              <a:rPr lang="en-US" altLang="en-US" dirty="0" err="1"/>
              <a:t>int</a:t>
            </a:r>
            <a:r>
              <a:rPr lang="en-US" altLang="en-US" dirty="0"/>
              <a:t> count { get; }</a:t>
            </a:r>
          </a:p>
          <a:p>
            <a:pPr lvl="1"/>
            <a:r>
              <a:rPr lang="en-US" altLang="en-US" dirty="0"/>
              <a:t>bool </a:t>
            </a:r>
            <a:r>
              <a:rPr lang="en-US" altLang="en-US" dirty="0" err="1"/>
              <a:t>IsSynchronized</a:t>
            </a:r>
            <a:r>
              <a:rPr lang="en-US" altLang="en-US" dirty="0"/>
              <a:t> { get; }</a:t>
            </a:r>
          </a:p>
          <a:p>
            <a:pPr lvl="1"/>
            <a:r>
              <a:rPr lang="en-US" altLang="en-US" dirty="0"/>
              <a:t>object </a:t>
            </a:r>
            <a:r>
              <a:rPr lang="en-US" altLang="en-US" dirty="0" err="1"/>
              <a:t>SyncRoot</a:t>
            </a:r>
            <a:r>
              <a:rPr lang="en-US" altLang="en-US" dirty="0"/>
              <a:t> { get; }</a:t>
            </a:r>
          </a:p>
          <a:p>
            <a:pPr lvl="1"/>
            <a:r>
              <a:rPr lang="en-US" altLang="en-US" dirty="0"/>
              <a:t>void </a:t>
            </a:r>
            <a:r>
              <a:rPr lang="en-US" altLang="en-US" dirty="0" err="1"/>
              <a:t>CopyTo</a:t>
            </a:r>
            <a:r>
              <a:rPr lang="en-US" altLang="en-US" dirty="0"/>
              <a:t>(Array array, </a:t>
            </a:r>
            <a:r>
              <a:rPr lang="en-US" altLang="en-US" dirty="0" err="1"/>
              <a:t>int</a:t>
            </a:r>
            <a:r>
              <a:rPr lang="en-US" altLang="en-US" dirty="0"/>
              <a:t> index);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Useful Interfaces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err="1"/>
              <a:t>IEnumerable</a:t>
            </a:r>
            <a:r>
              <a:rPr lang="en-US" altLang="en-US" sz="3200" dirty="0"/>
              <a:t>—method</a:t>
            </a:r>
          </a:p>
          <a:p>
            <a:pPr lvl="1"/>
            <a:r>
              <a:rPr lang="en-US" altLang="en-US" sz="2800" dirty="0" err="1"/>
              <a:t>System.Collections.IEnumerator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GetEnumerator</a:t>
            </a:r>
            <a:r>
              <a:rPr lang="en-US" altLang="en-US" sz="2800" dirty="0"/>
              <a:t>();</a:t>
            </a:r>
          </a:p>
          <a:p>
            <a:pPr lvl="1"/>
            <a:endParaRPr lang="en-US" altLang="en-US" sz="1000" dirty="0"/>
          </a:p>
          <a:p>
            <a:r>
              <a:rPr lang="en-US" altLang="en-US" sz="3200" dirty="0" err="1"/>
              <a:t>IEnumerator</a:t>
            </a:r>
            <a:r>
              <a:rPr lang="en-US" altLang="en-US" sz="3200" dirty="0"/>
              <a:t>—property and methods</a:t>
            </a:r>
          </a:p>
          <a:p>
            <a:pPr lvl="1"/>
            <a:r>
              <a:rPr lang="en-US" altLang="en-US" sz="2800" dirty="0"/>
              <a:t>object Current { get; }</a:t>
            </a:r>
          </a:p>
          <a:p>
            <a:pPr lvl="1"/>
            <a:r>
              <a:rPr lang="en-US" altLang="en-US" sz="2800" dirty="0"/>
              <a:t>bool </a:t>
            </a:r>
            <a:r>
              <a:rPr lang="en-US" altLang="en-US" sz="2800" dirty="0" err="1"/>
              <a:t>MoveNext</a:t>
            </a:r>
            <a:r>
              <a:rPr lang="en-US" altLang="en-US" sz="2800" dirty="0"/>
              <a:t>();</a:t>
            </a:r>
          </a:p>
          <a:p>
            <a:pPr lvl="1"/>
            <a:r>
              <a:rPr lang="en-US" altLang="en-US" sz="2800" dirty="0"/>
              <a:t>void Reset();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95800" cy="4114800"/>
          </a:xfrm>
        </p:spPr>
        <p:txBody>
          <a:bodyPr/>
          <a:lstStyle/>
          <a:p>
            <a:r>
              <a:rPr lang="en-US" altLang="en-US" sz="2000" dirty="0" err="1"/>
              <a:t>IDictionary</a:t>
            </a:r>
            <a:endParaRPr lang="en-US" altLang="en-US" sz="2000" dirty="0"/>
          </a:p>
          <a:p>
            <a:pPr lvl="1"/>
            <a:r>
              <a:rPr lang="en-US" altLang="en-US" sz="1600" dirty="0"/>
              <a:t>bool </a:t>
            </a:r>
            <a:r>
              <a:rPr lang="en-US" altLang="en-US" sz="1600" dirty="0" err="1"/>
              <a:t>IsFixedSize</a:t>
            </a:r>
            <a:r>
              <a:rPr lang="en-US" altLang="en-US" sz="1600" dirty="0"/>
              <a:t> { get; }</a:t>
            </a:r>
          </a:p>
          <a:p>
            <a:pPr lvl="1"/>
            <a:r>
              <a:rPr lang="en-US" altLang="en-US" sz="1600" dirty="0"/>
              <a:t>bool </a:t>
            </a:r>
            <a:r>
              <a:rPr lang="en-US" altLang="en-US" sz="1600" dirty="0" err="1"/>
              <a:t>IsReadOnly</a:t>
            </a:r>
            <a:r>
              <a:rPr lang="en-US" altLang="en-US" sz="1600" dirty="0"/>
              <a:t> { get; }</a:t>
            </a:r>
          </a:p>
          <a:p>
            <a:pPr lvl="1"/>
            <a:r>
              <a:rPr lang="en-US" altLang="en-US" sz="1600" dirty="0"/>
              <a:t>object this[ object key ] { get; set; }</a:t>
            </a:r>
          </a:p>
          <a:p>
            <a:pPr lvl="1"/>
            <a:r>
              <a:rPr lang="en-US" altLang="en-US" sz="1600" dirty="0" err="1"/>
              <a:t>ICollection</a:t>
            </a:r>
            <a:r>
              <a:rPr lang="en-US" altLang="en-US" sz="1600" dirty="0"/>
              <a:t> keys { get; }</a:t>
            </a:r>
          </a:p>
          <a:p>
            <a:pPr lvl="1"/>
            <a:r>
              <a:rPr lang="en-US" altLang="en-US" sz="1600" dirty="0" err="1"/>
              <a:t>ICollection</a:t>
            </a:r>
            <a:r>
              <a:rPr lang="en-US" altLang="en-US" sz="1600" dirty="0"/>
              <a:t> values { get; }</a:t>
            </a:r>
          </a:p>
          <a:p>
            <a:pPr lvl="1"/>
            <a:r>
              <a:rPr lang="en-US" altLang="en-US" sz="1600" dirty="0"/>
              <a:t>void Add(object key, object value);</a:t>
            </a:r>
          </a:p>
          <a:p>
            <a:pPr lvl="1"/>
            <a:r>
              <a:rPr lang="en-US" altLang="en-US" sz="1600" dirty="0"/>
              <a:t>void Clear();</a:t>
            </a:r>
          </a:p>
          <a:p>
            <a:pPr lvl="1"/>
            <a:r>
              <a:rPr lang="en-US" altLang="en-US" sz="1600" dirty="0"/>
              <a:t>bool Contains(object key);</a:t>
            </a:r>
          </a:p>
          <a:p>
            <a:pPr lvl="1"/>
            <a:r>
              <a:rPr lang="en-US" altLang="en-US" sz="1600" dirty="0" err="1"/>
              <a:t>System.Collections.IDictionaryEnumerator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GetEnumerator</a:t>
            </a:r>
            <a:r>
              <a:rPr lang="en-US" altLang="en-US" sz="1600" dirty="0"/>
              <a:t>();</a:t>
            </a:r>
          </a:p>
          <a:p>
            <a:pPr lvl="1"/>
            <a:r>
              <a:rPr lang="en-US" altLang="en-US" sz="1600" dirty="0"/>
              <a:t>void Remove(object key);</a:t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40965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1600201"/>
            <a:ext cx="4038600" cy="4114800"/>
          </a:xfrm>
        </p:spPr>
        <p:txBody>
          <a:bodyPr/>
          <a:lstStyle/>
          <a:p>
            <a:r>
              <a:rPr lang="en-US" altLang="en-US" sz="2000" dirty="0" err="1"/>
              <a:t>IList</a:t>
            </a:r>
            <a:endParaRPr lang="en-US" altLang="en-US" sz="2000" dirty="0"/>
          </a:p>
          <a:p>
            <a:pPr lvl="1"/>
            <a:r>
              <a:rPr lang="en-US" altLang="en-US" sz="1600" dirty="0"/>
              <a:t>bool </a:t>
            </a:r>
            <a:r>
              <a:rPr lang="en-US" altLang="en-US" sz="1600" dirty="0" err="1"/>
              <a:t>IsFixedSize</a:t>
            </a:r>
            <a:r>
              <a:rPr lang="en-US" altLang="en-US" sz="1600" dirty="0"/>
              <a:t> { get; }</a:t>
            </a:r>
          </a:p>
          <a:p>
            <a:pPr lvl="1"/>
            <a:r>
              <a:rPr lang="en-US" altLang="en-US" sz="1600" dirty="0"/>
              <a:t>bool </a:t>
            </a:r>
            <a:r>
              <a:rPr lang="en-US" altLang="en-US" sz="1600" dirty="0" err="1"/>
              <a:t>IsReadOnly</a:t>
            </a:r>
            <a:r>
              <a:rPr lang="en-US" altLang="en-US" sz="1600" dirty="0"/>
              <a:t> { get; }</a:t>
            </a:r>
          </a:p>
          <a:p>
            <a:pPr lvl="1"/>
            <a:r>
              <a:rPr lang="en-US" altLang="en-US" sz="1600" dirty="0"/>
              <a:t>object this[ object key ] { get; set; }</a:t>
            </a:r>
          </a:p>
          <a:p>
            <a:pPr lvl="1"/>
            <a:r>
              <a:rPr lang="en-US" altLang="en-US" sz="1600" dirty="0"/>
              <a:t>void Add(object key, object value);</a:t>
            </a:r>
          </a:p>
          <a:p>
            <a:pPr lvl="1"/>
            <a:r>
              <a:rPr lang="en-US" altLang="en-US" sz="1600" dirty="0"/>
              <a:t>void Clear();</a:t>
            </a:r>
          </a:p>
          <a:p>
            <a:pPr lvl="1"/>
            <a:r>
              <a:rPr lang="en-US" altLang="en-US" sz="1600" dirty="0"/>
              <a:t>bool Contains(object key);</a:t>
            </a:r>
          </a:p>
          <a:p>
            <a:pPr lvl="1"/>
            <a:r>
              <a:rPr lang="en-US" altLang="en-US" sz="1600" dirty="0" err="1"/>
              <a:t>int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IndexOf</a:t>
            </a:r>
            <a:r>
              <a:rPr lang="en-US" altLang="en-US" sz="1600" dirty="0"/>
              <a:t>(object value);</a:t>
            </a:r>
          </a:p>
          <a:p>
            <a:pPr lvl="1"/>
            <a:r>
              <a:rPr lang="en-US" altLang="en-US" sz="1600" dirty="0"/>
              <a:t>void Insert(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index, object value);</a:t>
            </a:r>
          </a:p>
          <a:p>
            <a:pPr lvl="1"/>
            <a:r>
              <a:rPr lang="en-US" altLang="en-US" sz="1600" dirty="0"/>
              <a:t>void Remove(object value);</a:t>
            </a:r>
          </a:p>
          <a:p>
            <a:pPr lvl="1"/>
            <a:r>
              <a:rPr lang="en-US" altLang="en-US" sz="1600" dirty="0"/>
              <a:t>void </a:t>
            </a:r>
            <a:r>
              <a:rPr lang="en-US" altLang="en-US" sz="1600" dirty="0" err="1"/>
              <a:t>RemoveAt</a:t>
            </a:r>
            <a:r>
              <a:rPr lang="en-US" altLang="en-US" sz="1600" dirty="0"/>
              <a:t>(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index);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Useful Interfaces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C# Libraries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System</a:t>
            </a:r>
          </a:p>
          <a:p>
            <a:pPr lvl="1"/>
            <a:r>
              <a:rPr lang="en-US" altLang="en-US" sz="1600"/>
              <a:t>Array, Attribute, Console, Convert, Delegate, Enum, Environment, EventArgs, EventHandler, Exception, Math, MTAThreadAttribute, Object, Random, STAThreadAttribute, String, Type </a:t>
            </a:r>
          </a:p>
          <a:p>
            <a:r>
              <a:rPr lang="en-US" altLang="en-US" sz="1800"/>
              <a:t>System.Collections</a:t>
            </a:r>
          </a:p>
          <a:p>
            <a:pPr lvl="1"/>
            <a:r>
              <a:rPr lang="en-US" altLang="en-US" sz="1600"/>
              <a:t>ArrayList, HashTable, Queue, SortedList, Stack</a:t>
            </a:r>
          </a:p>
          <a:p>
            <a:r>
              <a:rPr lang="en-US" altLang="en-US" sz="1800"/>
              <a:t>System.Collections.Specialized</a:t>
            </a:r>
          </a:p>
          <a:p>
            <a:pPr lvl="1"/>
            <a:r>
              <a:rPr lang="en-US" altLang="en-US" sz="1600"/>
              <a:t>ListDictionary, StringCollection, StringDictionary</a:t>
            </a:r>
          </a:p>
          <a:p>
            <a:r>
              <a:rPr lang="en-US" altLang="en-US" sz="1800"/>
              <a:t>System.ComponentModel</a:t>
            </a:r>
          </a:p>
          <a:p>
            <a:pPr lvl="1"/>
            <a:r>
              <a:rPr lang="en-US" altLang="en-US" sz="1600"/>
              <a:t>Used to create components and controls</a:t>
            </a:r>
          </a:p>
          <a:p>
            <a:pPr lvl="1"/>
            <a:r>
              <a:rPr lang="en-US" altLang="en-US" sz="1600"/>
              <a:t>Used by WinForms</a:t>
            </a:r>
          </a:p>
          <a:p>
            <a:r>
              <a:rPr lang="en-US" altLang="en-US" sz="1800"/>
              <a:t>System.ComponentModel.Design.Serialization</a:t>
            </a:r>
          </a:p>
          <a:p>
            <a:pPr lvl="1"/>
            <a:r>
              <a:rPr lang="en-US" altLang="en-US" sz="1600"/>
              <a:t>Used to make state of an object persistant</a:t>
            </a:r>
          </a:p>
          <a:p>
            <a:r>
              <a:rPr lang="en-US" altLang="en-US" sz="1800"/>
              <a:t>System.Data</a:t>
            </a:r>
          </a:p>
          <a:p>
            <a:pPr lvl="1"/>
            <a:r>
              <a:rPr lang="en-US" altLang="en-US" sz="1600"/>
              <a:t>Encapsulates use of ADO.NET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More C# Libraries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System.Drawing</a:t>
            </a:r>
            <a:r>
              <a:rPr lang="en-US" altLang="en-US" dirty="0"/>
              <a:t>—GDI+ support</a:t>
            </a:r>
          </a:p>
          <a:p>
            <a:pPr lvl="1"/>
            <a:r>
              <a:rPr lang="en-US" altLang="en-US" dirty="0"/>
              <a:t>System.Drawing.Drawing2D—special effects</a:t>
            </a:r>
          </a:p>
          <a:p>
            <a:pPr lvl="1"/>
            <a:r>
              <a:rPr lang="en-US" altLang="en-US" dirty="0" err="1"/>
              <a:t>System.Drawing.Imaging</a:t>
            </a:r>
            <a:r>
              <a:rPr lang="en-US" altLang="en-US" dirty="0"/>
              <a:t>—support for .jpg, .gif files</a:t>
            </a:r>
          </a:p>
          <a:p>
            <a:pPr lvl="1"/>
            <a:r>
              <a:rPr lang="en-US" altLang="en-US" dirty="0" err="1"/>
              <a:t>System.Drawing.Printing</a:t>
            </a:r>
            <a:r>
              <a:rPr lang="en-US" altLang="en-US" dirty="0"/>
              <a:t>—settings like margins, resolution</a:t>
            </a:r>
          </a:p>
          <a:p>
            <a:r>
              <a:rPr lang="en-US" altLang="en-US" dirty="0" err="1"/>
              <a:t>System.Net</a:t>
            </a:r>
            <a:r>
              <a:rPr lang="en-US" altLang="en-US" dirty="0"/>
              <a:t>—support for HTTP, DNS, basic sockets</a:t>
            </a:r>
          </a:p>
          <a:p>
            <a:pPr lvl="1"/>
            <a:r>
              <a:rPr lang="en-US" altLang="en-US" dirty="0" err="1"/>
              <a:t>System.Net.sockets</a:t>
            </a:r>
            <a:r>
              <a:rPr lang="en-US" altLang="en-US" dirty="0"/>
              <a:t>—sockets details</a:t>
            </a:r>
          </a:p>
          <a:p>
            <a:r>
              <a:rPr lang="en-US" altLang="en-US" dirty="0" err="1"/>
              <a:t>System.Reflection</a:t>
            </a:r>
            <a:endParaRPr lang="en-US" altLang="en-US" dirty="0"/>
          </a:p>
          <a:p>
            <a:pPr lvl="1"/>
            <a:r>
              <a:rPr lang="en-US" altLang="en-US" dirty="0"/>
              <a:t>View application’s metadata including RTTI</a:t>
            </a:r>
          </a:p>
          <a:p>
            <a:r>
              <a:rPr lang="en-US" altLang="en-US" dirty="0" err="1"/>
              <a:t>System.Runtime.InteropServices</a:t>
            </a:r>
            <a:endParaRPr lang="en-US" altLang="en-US" dirty="0"/>
          </a:p>
          <a:p>
            <a:pPr lvl="1"/>
            <a:r>
              <a:rPr lang="en-US" altLang="en-US" dirty="0"/>
              <a:t>Access COM objects and Win32 API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Remoting Libraries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 err="1"/>
              <a:t>System.Runtime.Remoting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System.Runtime.Remoting.Activation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Activate remote objects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System.Runtime.Remoting.Channels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Sets up channel sinks and sources for remote objects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System.Runtime.Remoting.Channels.HTTP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Uses SOAP protocol to communicate with remote objects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System.Runtime.Remoting.Channels.TCP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Uses binary transmission over sockets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System.Runtime.Remoting.Contexts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Set threading and security contexts for remoting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System.Runtime.Remoting.Messaging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Classes to handle message passing through message sinks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System.Runtime.Remoting.Meta</a:t>
            </a:r>
            <a:r>
              <a:rPr lang="en-US" altLang="en-US" sz="1800" dirty="0"/>
              <a:t> data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Customize HTTP </a:t>
            </a:r>
            <a:r>
              <a:rPr lang="en-US" altLang="en-US" sz="1600" dirty="0" err="1"/>
              <a:t>SoapAction</a:t>
            </a:r>
            <a:r>
              <a:rPr lang="en-US" altLang="en-US" sz="1600" dirty="0"/>
              <a:t> type output and XML Namespace URL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System.Runtime.Remoting.Proxies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System.Runtime.Remoting.Services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Both Are Important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C++ has a huge installed base.</a:t>
            </a:r>
          </a:p>
          <a:p>
            <a:pPr lvl="1"/>
            <a:r>
              <a:rPr lang="en-US" altLang="en-US" dirty="0"/>
              <a:t>C++ provides almost complete control over the allocation of resources and execution behavior of programs.</a:t>
            </a:r>
          </a:p>
          <a:p>
            <a:pPr lvl="1"/>
            <a:endParaRPr lang="en-US" altLang="en-US" sz="1000" dirty="0"/>
          </a:p>
          <a:p>
            <a:r>
              <a:rPr lang="en-US" altLang="en-US" dirty="0"/>
              <a:t>C# is the dominant </a:t>
            </a:r>
            <a:r>
              <a:rPr lang="en-US" altLang="en-US" dirty="0" err="1"/>
              <a:t>.Net</a:t>
            </a:r>
            <a:r>
              <a:rPr lang="en-US" altLang="en-US" dirty="0"/>
              <a:t> language.</a:t>
            </a:r>
          </a:p>
          <a:p>
            <a:pPr lvl="1"/>
            <a:r>
              <a:rPr lang="en-US" altLang="en-US" dirty="0"/>
              <a:t>C#, a managed language, is simpler than C++, takes over control of memory resources and manages the execution of programs.</a:t>
            </a:r>
          </a:p>
          <a:p>
            <a:pPr lvl="1"/>
            <a:endParaRPr lang="en-US" altLang="en-US" sz="1000" dirty="0"/>
          </a:p>
          <a:p>
            <a:r>
              <a:rPr lang="en-US" altLang="en-US" dirty="0"/>
              <a:t>CSE681—Software Modeling and Analysis</a:t>
            </a:r>
          </a:p>
          <a:p>
            <a:pPr lvl="1"/>
            <a:r>
              <a:rPr lang="en-US" altLang="en-US" dirty="0"/>
              <a:t>Focuses almost exclusively on C# and </a:t>
            </a:r>
            <a:r>
              <a:rPr lang="en-US" altLang="en-US" dirty="0" err="1"/>
              <a:t>.Net</a:t>
            </a:r>
            <a:r>
              <a:rPr lang="en-US" altLang="en-US" dirty="0"/>
              <a:t>.</a:t>
            </a:r>
          </a:p>
          <a:p>
            <a:pPr lvl="1"/>
            <a:endParaRPr lang="en-US" altLang="en-US" sz="1000" dirty="0"/>
          </a:p>
          <a:p>
            <a:r>
              <a:rPr lang="en-US" altLang="en-US" dirty="0"/>
              <a:t>CSE687—Object-Oriented Design:</a:t>
            </a:r>
          </a:p>
          <a:p>
            <a:pPr lvl="1"/>
            <a:r>
              <a:rPr lang="en-US" altLang="en-US" dirty="0"/>
              <a:t>Focuses almost exclusively on C++ and the Standard Library.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16" y="525379"/>
            <a:ext cx="8229600" cy="922421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You Must Be Joking—More Libraries!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28000" cy="4608513"/>
          </a:xfrm>
        </p:spPr>
        <p:txBody>
          <a:bodyPr>
            <a:normAutofit/>
          </a:bodyPr>
          <a:lstStyle/>
          <a:p>
            <a:r>
              <a:rPr lang="en-US" altLang="en-US" sz="2000" dirty="0" err="1"/>
              <a:t>System.Runtime.Serialization</a:t>
            </a:r>
            <a:endParaRPr lang="en-US" altLang="en-US" sz="2000" dirty="0"/>
          </a:p>
          <a:p>
            <a:pPr lvl="1"/>
            <a:r>
              <a:rPr lang="en-US" altLang="en-US" sz="1800" dirty="0" err="1"/>
              <a:t>System.Runtime.Serialization.Formatters</a:t>
            </a:r>
            <a:endParaRPr lang="en-US" altLang="en-US" sz="1800" dirty="0"/>
          </a:p>
          <a:p>
            <a:pPr lvl="2"/>
            <a:r>
              <a:rPr lang="en-US" altLang="en-US" sz="1600" dirty="0" err="1"/>
              <a:t>System.Runtime.Serialization.Formatters.Soap</a:t>
            </a:r>
            <a:endParaRPr lang="en-US" altLang="en-US" sz="1600" dirty="0"/>
          </a:p>
          <a:p>
            <a:r>
              <a:rPr lang="en-US" altLang="en-US" sz="2000" dirty="0" err="1"/>
              <a:t>System.Security</a:t>
            </a:r>
            <a:endParaRPr lang="en-US" altLang="en-US" sz="2000" dirty="0"/>
          </a:p>
          <a:p>
            <a:r>
              <a:rPr lang="en-US" altLang="en-US" sz="2000" dirty="0" err="1"/>
              <a:t>System.ServiceProcess</a:t>
            </a:r>
            <a:endParaRPr lang="en-US" altLang="en-US" sz="2000" dirty="0"/>
          </a:p>
          <a:p>
            <a:pPr lvl="1"/>
            <a:r>
              <a:rPr lang="en-US" altLang="en-US" sz="1800" dirty="0"/>
              <a:t>Create windows services that run as Daemons</a:t>
            </a:r>
          </a:p>
          <a:p>
            <a:r>
              <a:rPr lang="en-US" altLang="en-US" sz="2000" dirty="0" err="1"/>
              <a:t>System.Text.RegularExpressions</a:t>
            </a:r>
            <a:endParaRPr lang="en-US" altLang="en-US" sz="2000" dirty="0"/>
          </a:p>
          <a:p>
            <a:r>
              <a:rPr lang="en-US" altLang="en-US" sz="2000" dirty="0" err="1"/>
              <a:t>System.Threading</a:t>
            </a:r>
            <a:endParaRPr lang="en-US" altLang="en-US" sz="2000" dirty="0"/>
          </a:p>
          <a:p>
            <a:pPr lvl="1"/>
            <a:r>
              <a:rPr lang="en-US" altLang="en-US" sz="1800" dirty="0" err="1"/>
              <a:t>AutoResetEvent</a:t>
            </a:r>
            <a:r>
              <a:rPr lang="en-US" altLang="en-US" sz="1800" dirty="0"/>
              <a:t>, Monitor, </a:t>
            </a:r>
            <a:r>
              <a:rPr lang="en-US" altLang="en-US" sz="1800" dirty="0" err="1"/>
              <a:t>Mutex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ReaderWriterLock</a:t>
            </a:r>
            <a:r>
              <a:rPr lang="en-US" altLang="en-US" sz="1800" dirty="0"/>
              <a:t>, Thread, Timeout, Timer, </a:t>
            </a:r>
            <a:r>
              <a:rPr lang="en-US" altLang="en-US" sz="1800" dirty="0" err="1"/>
              <a:t>WaitHandle</a:t>
            </a:r>
            <a:endParaRPr lang="en-US" altLang="en-US" sz="1800" dirty="0"/>
          </a:p>
          <a:p>
            <a:pPr lvl="1"/>
            <a:r>
              <a:rPr lang="en-US" altLang="en-US" sz="1800" dirty="0"/>
              <a:t>Delegates: </a:t>
            </a:r>
            <a:r>
              <a:rPr lang="en-US" altLang="en-US" sz="1800" dirty="0" err="1"/>
              <a:t>ThreadStart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TimerCallBack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WaitCallBack</a:t>
            </a:r>
            <a:endParaRPr lang="en-US" altLang="en-US" sz="1800" dirty="0"/>
          </a:p>
          <a:p>
            <a:r>
              <a:rPr lang="en-US" altLang="en-US" sz="2000" dirty="0" err="1"/>
              <a:t>System.Timers</a:t>
            </a:r>
            <a:endParaRPr lang="en-US" altLang="en-US" sz="2000" dirty="0"/>
          </a:p>
          <a:p>
            <a:pPr lvl="1"/>
            <a:r>
              <a:rPr lang="en-US" altLang="en-US" sz="1800" dirty="0"/>
              <a:t>Fire events at timed intervals, day, week, or month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71905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Web Libraries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447800"/>
            <a:ext cx="8447088" cy="4684713"/>
          </a:xfrm>
        </p:spPr>
        <p:txBody>
          <a:bodyPr>
            <a:noAutofit/>
          </a:bodyPr>
          <a:lstStyle/>
          <a:p>
            <a:r>
              <a:rPr lang="en-US" altLang="en-US" dirty="0" err="1"/>
              <a:t>System.Web</a:t>
            </a:r>
            <a:endParaRPr lang="en-US" altLang="en-US" dirty="0"/>
          </a:p>
          <a:p>
            <a:pPr lvl="1"/>
            <a:r>
              <a:rPr lang="en-US" altLang="en-US" dirty="0" err="1"/>
              <a:t>System.Web.Hosting</a:t>
            </a:r>
            <a:endParaRPr lang="en-US" altLang="en-US" dirty="0"/>
          </a:p>
          <a:p>
            <a:pPr lvl="2"/>
            <a:r>
              <a:rPr lang="en-US" altLang="en-US" dirty="0"/>
              <a:t>Communicate with IIS and ISAPI run-time</a:t>
            </a:r>
          </a:p>
          <a:p>
            <a:pPr lvl="1"/>
            <a:r>
              <a:rPr lang="en-US" altLang="en-US" dirty="0" err="1"/>
              <a:t>System.Web.Mail</a:t>
            </a:r>
            <a:endParaRPr lang="en-US" altLang="en-US" dirty="0"/>
          </a:p>
          <a:p>
            <a:pPr lvl="1"/>
            <a:r>
              <a:rPr lang="en-US" altLang="en-US" dirty="0" err="1"/>
              <a:t>System.Web.Security</a:t>
            </a:r>
            <a:endParaRPr lang="en-US" altLang="en-US" dirty="0"/>
          </a:p>
          <a:p>
            <a:pPr lvl="2"/>
            <a:r>
              <a:rPr lang="en-US" altLang="en-US" dirty="0"/>
              <a:t>cookies, web authentication, Passport</a:t>
            </a:r>
          </a:p>
          <a:p>
            <a:pPr lvl="1"/>
            <a:r>
              <a:rPr lang="en-US" altLang="en-US" dirty="0" err="1"/>
              <a:t>System.Web.Services</a:t>
            </a:r>
            <a:r>
              <a:rPr lang="en-US" altLang="en-US" dirty="0"/>
              <a:t>—close ties to ASP.NET</a:t>
            </a:r>
          </a:p>
          <a:p>
            <a:pPr lvl="2"/>
            <a:r>
              <a:rPr lang="en-US" altLang="en-US" dirty="0" err="1"/>
              <a:t>System.Web.Services.Description</a:t>
            </a:r>
            <a:endParaRPr lang="en-US" altLang="en-US" dirty="0"/>
          </a:p>
          <a:p>
            <a:pPr lvl="2"/>
            <a:r>
              <a:rPr lang="en-US" altLang="en-US" dirty="0" err="1"/>
              <a:t>System.Web.Services.Discovery</a:t>
            </a:r>
            <a:endParaRPr lang="en-US" altLang="en-US" dirty="0"/>
          </a:p>
          <a:p>
            <a:pPr lvl="2"/>
            <a:r>
              <a:rPr lang="en-US" altLang="en-US" dirty="0" err="1"/>
              <a:t>System.Web.Services.Protocol</a:t>
            </a:r>
            <a:r>
              <a:rPr lang="en-US" altLang="en-US" dirty="0"/>
              <a:t>—raw HTTP and SOAP requests</a:t>
            </a:r>
          </a:p>
          <a:p>
            <a:pPr lvl="2"/>
            <a:r>
              <a:rPr lang="en-US" altLang="en-US" dirty="0" err="1"/>
              <a:t>System.Web.SessionState</a:t>
            </a:r>
            <a:r>
              <a:rPr lang="en-US" altLang="en-US" dirty="0"/>
              <a:t>—maintain state between page requests</a:t>
            </a:r>
          </a:p>
          <a:p>
            <a:pPr lvl="1"/>
            <a:r>
              <a:rPr lang="en-US" altLang="en-US" dirty="0" err="1"/>
              <a:t>System.Web.UI</a:t>
            </a:r>
            <a:r>
              <a:rPr lang="en-US" altLang="en-US" dirty="0"/>
              <a:t>—access to </a:t>
            </a:r>
            <a:r>
              <a:rPr lang="en-US" altLang="en-US" dirty="0" err="1"/>
              <a:t>WebForms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WinForms and XML Libraries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 err="1"/>
              <a:t>System.Windows.Forms</a:t>
            </a:r>
            <a:r>
              <a:rPr lang="en-US" altLang="en-US" dirty="0"/>
              <a:t>—Forms-based GUI design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 err="1"/>
              <a:t>System.Xml</a:t>
            </a:r>
            <a:r>
              <a:rPr lang="en-US" altLang="en-US" dirty="0"/>
              <a:t>—XML DOM</a:t>
            </a:r>
          </a:p>
          <a:p>
            <a:pPr lvl="1"/>
            <a:r>
              <a:rPr lang="en-US" altLang="en-US" dirty="0" err="1"/>
              <a:t>System.Xml.Schema</a:t>
            </a:r>
            <a:endParaRPr lang="en-US" altLang="en-US" dirty="0"/>
          </a:p>
          <a:p>
            <a:pPr lvl="2"/>
            <a:r>
              <a:rPr lang="en-US" altLang="en-US" dirty="0"/>
              <a:t>Authenticate XML structure</a:t>
            </a:r>
          </a:p>
          <a:p>
            <a:pPr lvl="1"/>
            <a:r>
              <a:rPr lang="en-US" altLang="en-US" dirty="0" err="1"/>
              <a:t>System.Xml.Serialization</a:t>
            </a:r>
            <a:endParaRPr lang="en-US" altLang="en-US" dirty="0"/>
          </a:p>
          <a:p>
            <a:pPr lvl="2"/>
            <a:r>
              <a:rPr lang="en-US" altLang="en-US" dirty="0"/>
              <a:t>Serialize to XML</a:t>
            </a:r>
          </a:p>
          <a:p>
            <a:pPr lvl="1"/>
            <a:r>
              <a:rPr lang="en-US" altLang="en-US" dirty="0" err="1"/>
              <a:t>System.Xml.XPath</a:t>
            </a:r>
            <a:endParaRPr lang="en-US" altLang="en-US" dirty="0"/>
          </a:p>
          <a:p>
            <a:pPr lvl="2"/>
            <a:r>
              <a:rPr lang="en-US" altLang="en-US" dirty="0"/>
              <a:t>Navigate XSL</a:t>
            </a:r>
          </a:p>
          <a:p>
            <a:pPr lvl="1"/>
            <a:r>
              <a:rPr lang="en-US" altLang="en-US" dirty="0" err="1"/>
              <a:t>System.Xml.Xsl</a:t>
            </a:r>
            <a:endParaRPr lang="en-US" altLang="en-US" dirty="0"/>
          </a:p>
          <a:p>
            <a:pPr lvl="2"/>
            <a:r>
              <a:rPr lang="en-US" altLang="en-US" dirty="0"/>
              <a:t>Support for XSL – XML stylesheets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So</a:t>
            </a:r>
            <a:r>
              <a:rPr lang="en-US" altLang="en-US" sz="2800" dirty="0"/>
              <a:t> </a:t>
            </a:r>
            <a:r>
              <a:rPr lang="en-US" altLang="en-US" dirty="0"/>
              <a:t>How Do We Learn </a:t>
            </a:r>
            <a:r>
              <a:rPr lang="en-US" altLang="en-US" b="0" i="1" dirty="0"/>
              <a:t>All</a:t>
            </a:r>
            <a:r>
              <a:rPr lang="en-US" altLang="en-US" dirty="0"/>
              <a:t> This Stuff!</a:t>
            </a:r>
            <a:endParaRPr lang="en-US" altLang="en-US" sz="2800" dirty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Symbol" panose="05050102010706020507" pitchFamily="18" charset="2"/>
              <a:buNone/>
            </a:pPr>
            <a:r>
              <a:rPr lang="en-US" altLang="en-US" sz="3600" dirty="0" err="1"/>
              <a:t>ClassView</a:t>
            </a:r>
            <a:r>
              <a:rPr lang="en-US" altLang="en-US" sz="3600" dirty="0"/>
              <a:t> -&gt; Class Browser -&gt; Help</a:t>
            </a:r>
            <a:br>
              <a:rPr lang="en-US" altLang="en-US" sz="3600" dirty="0"/>
            </a:br>
            <a:br>
              <a:rPr lang="en-US" altLang="en-US" sz="3600" dirty="0"/>
            </a:br>
            <a:r>
              <a:rPr lang="en-US" altLang="en-US" sz="3600" dirty="0"/>
              <a:t>to the rescue!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Language Comparison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4572000" cy="48387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endParaRPr lang="en-US" sz="1800" dirty="0"/>
          </a:p>
          <a:p>
            <a:pPr>
              <a:lnSpc>
                <a:spcPct val="90000"/>
              </a:lnSpc>
              <a:defRPr/>
            </a:pPr>
            <a:r>
              <a:rPr lang="en-US" sz="1800" dirty="0"/>
              <a:t>Standard C++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Is an ANSI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Has a standard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Universally available: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Windows, UNIX, MAC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Well-known: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Procedural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Syntactically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Implementation is separate from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Semantically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See object model comparison.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029200" y="1485900"/>
            <a:ext cx="3657600" cy="48387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/>
          </a:p>
          <a:p>
            <a:pPr>
              <a:lnSpc>
                <a:spcPct val="90000"/>
              </a:lnSpc>
              <a:defRPr/>
            </a:pPr>
            <a:r>
              <a:rPr lang="en-US" sz="1800" dirty="0" err="1"/>
              <a:t>.Net</a:t>
            </a:r>
            <a:r>
              <a:rPr lang="en-US" sz="1800" dirty="0"/>
              <a:t> C#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Is an ECMA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Has defined an ECMA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Mono project porting to UNIX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Relatively new, but popular in Windows ecosystem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Syntactically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Implementation forced in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Semantically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See object model comparison.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637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algn="ctr"/>
            <a:r>
              <a:rPr lang="en-US" altLang="en-US" dirty="0"/>
              <a:t>Class Browser in IDE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248400" cy="511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Access Class Browser from Class View</a:t>
            </a:r>
          </a:p>
        </p:txBody>
      </p:sp>
      <p:pic>
        <p:nvPicPr>
          <p:cNvPr id="77828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400800" cy="50029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algn="ctr"/>
            <a:r>
              <a:rPr lang="en-US" altLang="en-US" dirty="0"/>
              <a:t>Select Type to See its Members</a:t>
            </a:r>
          </a:p>
        </p:txBody>
      </p:sp>
      <p:pic>
        <p:nvPicPr>
          <p:cNvPr id="79876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2865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altLang="en-US" dirty="0"/>
              <a:t>Browsing </a:t>
            </a:r>
            <a:r>
              <a:rPr lang="en-US" altLang="en-US" dirty="0" err="1"/>
              <a:t>System.DLL</a:t>
            </a:r>
            <a:endParaRPr lang="en-US" altLang="en-US" dirty="0"/>
          </a:p>
        </p:txBody>
      </p:sp>
      <p:pic>
        <p:nvPicPr>
          <p:cNvPr id="8192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4670" y="1066801"/>
            <a:ext cx="6433930" cy="5285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C# Language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Looks a lot like Java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strong similarity between: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Java Virtual Machine and </a:t>
            </a:r>
            <a:r>
              <a:rPr lang="en-US" altLang="en-US" dirty="0" err="1"/>
              <a:t>.Net</a:t>
            </a:r>
            <a:r>
              <a:rPr lang="en-US" altLang="en-US" dirty="0"/>
              <a:t> CLR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Java bytecodes and </a:t>
            </a:r>
            <a:r>
              <a:rPr lang="en-US" altLang="en-US" dirty="0" err="1"/>
              <a:t>.Net</a:t>
            </a:r>
            <a:r>
              <a:rPr lang="en-US" altLang="en-US" dirty="0"/>
              <a:t> Intermediate Language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Java packages and CRL components and assemblies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Both have just-in-time (JIT) compilers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Both support reflection, used to obtain class information at run time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Both languages support generics (not as useful as C++ templates)</a:t>
            </a:r>
            <a:endParaRPr lang="en-US" altLang="en-US" sz="200" dirty="0"/>
          </a:p>
          <a:p>
            <a:pPr>
              <a:lnSpc>
                <a:spcPct val="90000"/>
              </a:lnSpc>
            </a:pPr>
            <a:r>
              <a:rPr lang="en-US" altLang="en-US" dirty="0"/>
              <a:t>Differences: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Java and C# do have significant differences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C# has most of the operators and keywords of C++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C# code supports attributes—tagged metadata, Java uses annotations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C# provides deep access to the Windows platform through FCL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Java supports network programming and GUI development on many platforms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/>
              <a:t>Getting Help on a Selected Type or Member – </a:t>
            </a:r>
            <a:br>
              <a:rPr lang="en-US" altLang="en-US" sz="3200" dirty="0"/>
            </a:br>
            <a:r>
              <a:rPr lang="en-US" altLang="en-US" sz="3200" dirty="0"/>
              <a:t>Just Hit F1</a:t>
            </a:r>
          </a:p>
        </p:txBody>
      </p:sp>
      <p:pic>
        <p:nvPicPr>
          <p:cNvPr id="83972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5900" y="1219200"/>
            <a:ext cx="6172200" cy="50876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/>
              <a:t>Takes You Immediately to Help Documentation </a:t>
            </a:r>
            <a:br>
              <a:rPr lang="en-US" altLang="en-US" sz="3200" dirty="0"/>
            </a:br>
            <a:r>
              <a:rPr lang="en-US" altLang="en-US" sz="3200" dirty="0"/>
              <a:t>for that Identifier</a:t>
            </a:r>
          </a:p>
        </p:txBody>
      </p:sp>
      <p:pic>
        <p:nvPicPr>
          <p:cNvPr id="86020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3044" y="1143000"/>
            <a:ext cx="6157912" cy="50949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Components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Because C# classes are reference types, they expose no physical implementation detail to a client.  What the client creates on its stack frames are simply </a:t>
            </a:r>
            <a:r>
              <a:rPr lang="en-US" altLang="en-US" b="1" i="1" dirty="0"/>
              <a:t>handles</a:t>
            </a:r>
            <a:r>
              <a:rPr lang="en-US" altLang="en-US" dirty="0"/>
              <a:t> to the class implementations.</a:t>
            </a:r>
            <a:endParaRPr lang="en-US" altLang="en-US" sz="800" dirty="0"/>
          </a:p>
          <a:p>
            <a:endParaRPr lang="en-US" altLang="en-US" sz="800" dirty="0"/>
          </a:p>
          <a:p>
            <a:pPr lvl="1"/>
            <a:r>
              <a:rPr lang="en-US" altLang="en-US" sz="1700" dirty="0"/>
              <a:t>The compiler does type checking for a client from metadata in an accessed assembly.</a:t>
            </a:r>
            <a:br>
              <a:rPr lang="en-US" altLang="en-US" sz="1700" dirty="0"/>
            </a:br>
            <a:endParaRPr lang="en-US" altLang="en-US" sz="1700" dirty="0"/>
          </a:p>
          <a:p>
            <a:pPr lvl="1"/>
            <a:r>
              <a:rPr lang="en-US" altLang="en-US" sz="1700" dirty="0"/>
              <a:t>No header file is included, so the client is not dependent on implementation details of the class.</a:t>
            </a:r>
          </a:p>
          <a:p>
            <a:pPr lvl="1"/>
            <a:endParaRPr lang="en-US" altLang="en-US" sz="1700" dirty="0"/>
          </a:p>
          <a:p>
            <a:pPr lvl="1"/>
            <a:r>
              <a:rPr lang="en-US" altLang="en-US" sz="1700" dirty="0"/>
              <a:t>Consequently, any C# library </a:t>
            </a:r>
            <a:r>
              <a:rPr lang="en-US" altLang="en-US" sz="1700" dirty="0" err="1"/>
              <a:t>dll</a:t>
            </a:r>
            <a:r>
              <a:rPr lang="en-US" altLang="en-US" sz="1700" dirty="0"/>
              <a:t> can serve as a component for local access.</a:t>
            </a:r>
          </a:p>
          <a:p>
            <a:pPr lvl="1"/>
            <a:endParaRPr lang="en-US" altLang="en-US" sz="1700" dirty="0"/>
          </a:p>
          <a:p>
            <a:pPr lvl="1"/>
            <a:r>
              <a:rPr lang="en-US" altLang="en-US" sz="1700" dirty="0"/>
              <a:t>To make a component remotely accessible, you need to derive from </a:t>
            </a:r>
            <a:r>
              <a:rPr lang="en-US" altLang="en-US" sz="1700" dirty="0" err="1"/>
              <a:t>System.MarshalByRefObject</a:t>
            </a:r>
            <a:endParaRPr lang="en-US" altLang="en-US" sz="1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C# Hello World Program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09600" y="1447800"/>
            <a:ext cx="8128000" cy="4893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using System;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namespace HelloWorld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class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Chello</a:t>
            </a:r>
            <a:endParaRPr lang="en-US" alt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string Title(string 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len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s.Length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string underline = new string('=',len+2);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string temp = "\n  " + s + "\n" + underline;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return temp;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string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SayHello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return "Hello World!";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[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STAThread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static void Main(string[]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Console.Write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ch.Title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("HelloWorld Demonstration"));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Console.Write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("\n\n  {0}\n\n",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ch.SayHello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dirty="0"/>
              <a:t>Differences between C# and C++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In C# there are no global functions. Everything is a class.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Main(string </a:t>
            </a:r>
            <a:r>
              <a:rPr lang="en-US" altLang="en-US" dirty="0" err="1"/>
              <a:t>args</a:t>
            </a:r>
            <a:r>
              <a:rPr lang="en-US" altLang="en-US" dirty="0"/>
              <a:t>[]) is a static member function of a class.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120000"/>
              </a:lnSpc>
            </a:pPr>
            <a:r>
              <a:rPr lang="en-US" altLang="en-US" dirty="0"/>
              <a:t>The C# class libraries are like Java Packages, not like the C and C++ Standard Libraries.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System, </a:t>
            </a:r>
            <a:r>
              <a:rPr lang="en-US" altLang="en-US" dirty="0" err="1"/>
              <a:t>System.Drawing</a:t>
            </a:r>
            <a:r>
              <a:rPr lang="en-US" altLang="en-US" dirty="0"/>
              <a:t>, </a:t>
            </a:r>
            <a:r>
              <a:rPr lang="en-US" altLang="en-US" dirty="0" err="1"/>
              <a:t>System.Runtime.Remoting</a:t>
            </a:r>
            <a:r>
              <a:rPr lang="en-US" altLang="en-US" dirty="0"/>
              <a:t>, </a:t>
            </a:r>
            <a:r>
              <a:rPr lang="en-US" altLang="en-US" dirty="0" err="1"/>
              <a:t>System.Text</a:t>
            </a:r>
            <a:r>
              <a:rPr lang="en-US" altLang="en-US" dirty="0"/>
              <a:t>, </a:t>
            </a:r>
            <a:r>
              <a:rPr lang="en-US" altLang="en-US" dirty="0" err="1"/>
              <a:t>System.Web</a:t>
            </a:r>
            <a:endParaRPr lang="en-US" altLang="en-US" dirty="0"/>
          </a:p>
          <a:p>
            <a:pPr lvl="1">
              <a:lnSpc>
                <a:spcPct val="120000"/>
              </a:lnSpc>
            </a:pPr>
            <a:r>
              <a:rPr lang="en-US" altLang="en-US" dirty="0"/>
              <a:t>C# class hierarchy is rooted in a single “Object” class</a:t>
            </a:r>
          </a:p>
          <a:p>
            <a:pPr lvl="1">
              <a:lnSpc>
                <a:spcPct val="120000"/>
              </a:lnSpc>
            </a:pPr>
            <a:endParaRPr lang="en-US" altLang="en-US" dirty="0"/>
          </a:p>
          <a:p>
            <a:pPr>
              <a:lnSpc>
                <a:spcPct val="120000"/>
              </a:lnSpc>
            </a:pPr>
            <a:r>
              <a:rPr lang="en-US" altLang="en-US" dirty="0"/>
              <a:t>C# does not separate class declaration and member function definitions.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Every function definition is inline in the class declaration—like the Java structure.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There are no header files.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Instead of #include, C# uses using statements: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using System; 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using </a:t>
            </a:r>
            <a:r>
              <a:rPr lang="en-US" altLang="en-US" dirty="0" err="1"/>
              <a:t>System.ComponentModel</a:t>
            </a:r>
            <a:r>
              <a:rPr lang="en-US" altLang="en-US" dirty="0"/>
              <a:t>;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Differences between C++ and C#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C# object model is very different from the C++ object model.</a:t>
            </a:r>
          </a:p>
          <a:p>
            <a:pPr lvl="1"/>
            <a:r>
              <a:rPr lang="en-US" altLang="en-US" dirty="0"/>
              <a:t>Illustrated on the next slide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C# supports only single inheritance of implementation but multiple inheritance of interfaces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C# does not support use of pointers, only references, except in “unsafe” code.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Use of a C# variable before initialization is a compile-time error.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C# Object Model</a:t>
            </a:r>
          </a:p>
        </p:txBody>
      </p:sp>
      <p:graphicFrame>
        <p:nvGraphicFramePr>
          <p:cNvPr id="2048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884255"/>
              </p:ext>
            </p:extLst>
          </p:nvPr>
        </p:nvGraphicFramePr>
        <p:xfrm>
          <a:off x="1813718" y="1447800"/>
          <a:ext cx="5516563" cy="4983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VISIO" r:id="rId4" imgW="5758920" imgH="5812920" progId="Visio.Drawing.6">
                  <p:embed/>
                </p:oleObj>
              </mc:Choice>
              <mc:Fallback>
                <p:oleObj name="VISIO" r:id="rId4" imgW="5758920" imgH="581292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718" y="1447800"/>
                        <a:ext cx="5516563" cy="4983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37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Comparison of Object Models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433137" y="1427747"/>
            <a:ext cx="4419600" cy="4876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i="1" dirty="0"/>
              <a:t>C++ Object Model</a:t>
            </a:r>
          </a:p>
          <a:p>
            <a:pPr lvl="1">
              <a:defRPr/>
            </a:pPr>
            <a:r>
              <a:rPr lang="en-US" sz="1400" dirty="0"/>
              <a:t>All objects share a rich memory model:</a:t>
            </a:r>
          </a:p>
          <a:p>
            <a:pPr lvl="2">
              <a:defRPr/>
            </a:pPr>
            <a:r>
              <a:rPr lang="en-US" sz="1400" dirty="0"/>
              <a:t>Static, stack, and heap</a:t>
            </a:r>
          </a:p>
          <a:p>
            <a:pPr lvl="1">
              <a:defRPr/>
            </a:pPr>
            <a:r>
              <a:rPr lang="en-US" sz="1400" dirty="0"/>
              <a:t>Rich object life-time model:</a:t>
            </a:r>
          </a:p>
          <a:p>
            <a:pPr lvl="2">
              <a:defRPr/>
            </a:pPr>
            <a:r>
              <a:rPr lang="en-US" sz="1400" dirty="0"/>
              <a:t>Static objects live for the duration of the program.</a:t>
            </a:r>
          </a:p>
          <a:p>
            <a:pPr lvl="2">
              <a:defRPr/>
            </a:pPr>
            <a:r>
              <a:rPr lang="en-US" sz="1400" dirty="0"/>
              <a:t>Objects on stack live within a scope defined by { and }.</a:t>
            </a:r>
          </a:p>
          <a:p>
            <a:pPr lvl="2">
              <a:defRPr/>
            </a:pPr>
            <a:r>
              <a:rPr lang="en-US" sz="1400" dirty="0"/>
              <a:t>Objects on heap live at the designer’s discretion.</a:t>
            </a:r>
          </a:p>
          <a:p>
            <a:pPr lvl="1">
              <a:defRPr/>
            </a:pPr>
            <a:r>
              <a:rPr lang="en-US" sz="1400" dirty="0"/>
              <a:t>Semantics based on a deep copy model.</a:t>
            </a:r>
          </a:p>
          <a:p>
            <a:pPr lvl="2">
              <a:defRPr/>
            </a:pPr>
            <a:r>
              <a:rPr lang="en-US" sz="1400" dirty="0"/>
              <a:t>That’s the good news.</a:t>
            </a:r>
          </a:p>
          <a:p>
            <a:pPr lvl="2">
              <a:defRPr/>
            </a:pPr>
            <a:r>
              <a:rPr lang="en-US" sz="1400" dirty="0"/>
              <a:t>That’s the bad news.</a:t>
            </a:r>
          </a:p>
          <a:p>
            <a:pPr lvl="1">
              <a:defRPr/>
            </a:pPr>
            <a:r>
              <a:rPr lang="en-US" sz="1400" dirty="0"/>
              <a:t>For compilation, clients carry their server’s type information via headers.</a:t>
            </a:r>
          </a:p>
          <a:p>
            <a:pPr lvl="2">
              <a:defRPr/>
            </a:pPr>
            <a:r>
              <a:rPr lang="en-US" sz="1400" dirty="0"/>
              <a:t>That’s definitely bad news.</a:t>
            </a:r>
          </a:p>
          <a:p>
            <a:pPr lvl="2">
              <a:defRPr/>
            </a:pPr>
            <a:r>
              <a:rPr lang="en-US" sz="1400" dirty="0"/>
              <a:t>But it has a work-around, e.g., design to interface not implementation. Use object factories.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4852737" y="1427746"/>
            <a:ext cx="3810000" cy="4856747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i="1" dirty="0" err="1"/>
              <a:t>.Net</a:t>
            </a:r>
            <a:r>
              <a:rPr lang="en-US" sz="1800" b="1" i="1" dirty="0"/>
              <a:t> Object Model</a:t>
            </a:r>
          </a:p>
          <a:p>
            <a:pPr lvl="1">
              <a:defRPr/>
            </a:pPr>
            <a:r>
              <a:rPr lang="en-US" sz="1400" dirty="0"/>
              <a:t>More Spartan memory model:</a:t>
            </a:r>
          </a:p>
          <a:p>
            <a:pPr lvl="2">
              <a:defRPr/>
            </a:pPr>
            <a:r>
              <a:rPr lang="en-US" sz="1400" dirty="0"/>
              <a:t>Value types are static and stack based only.</a:t>
            </a:r>
          </a:p>
          <a:p>
            <a:pPr lvl="2">
              <a:defRPr/>
            </a:pPr>
            <a:r>
              <a:rPr lang="en-US" sz="1400" dirty="0"/>
              <a:t>Reference types (all user-defined types and library types) live on the managed heap.</a:t>
            </a:r>
          </a:p>
          <a:p>
            <a:pPr lvl="1">
              <a:defRPr/>
            </a:pPr>
            <a:r>
              <a:rPr lang="en-US" sz="1400" dirty="0"/>
              <a:t>Nondeterministic lifetime model:</a:t>
            </a:r>
          </a:p>
          <a:p>
            <a:pPr lvl="2">
              <a:defRPr/>
            </a:pPr>
            <a:r>
              <a:rPr lang="en-US" sz="1400" dirty="0"/>
              <a:t>All reference types are garbage collected.</a:t>
            </a:r>
          </a:p>
          <a:p>
            <a:pPr lvl="2">
              <a:defRPr/>
            </a:pPr>
            <a:r>
              <a:rPr lang="en-US" sz="1400" dirty="0"/>
              <a:t>That’s the good news.</a:t>
            </a:r>
          </a:p>
          <a:p>
            <a:pPr lvl="2">
              <a:defRPr/>
            </a:pPr>
            <a:r>
              <a:rPr lang="en-US" sz="1400" dirty="0"/>
              <a:t>That’s the bad news.</a:t>
            </a:r>
          </a:p>
          <a:p>
            <a:pPr lvl="1">
              <a:defRPr/>
            </a:pPr>
            <a:r>
              <a:rPr lang="en-US" sz="1400" dirty="0"/>
              <a:t>Semantics based on a shallow reference model.</a:t>
            </a:r>
          </a:p>
          <a:p>
            <a:pPr lvl="1">
              <a:defRPr/>
            </a:pPr>
            <a:r>
              <a:rPr lang="en-US" sz="1400" dirty="0"/>
              <a:t>For compilation, clients use their server’s metadata.</a:t>
            </a:r>
          </a:p>
          <a:p>
            <a:pPr lvl="2">
              <a:defRPr/>
            </a:pPr>
            <a:r>
              <a:rPr lang="en-US" sz="1400" dirty="0"/>
              <a:t>That is great news.</a:t>
            </a:r>
          </a:p>
          <a:p>
            <a:pPr lvl="2">
              <a:defRPr/>
            </a:pPr>
            <a:r>
              <a:rPr lang="en-US" sz="1400" dirty="0"/>
              <a:t>It is this property that makes </a:t>
            </a:r>
            <a:r>
              <a:rPr lang="en-US" sz="1400" dirty="0" err="1"/>
              <a:t>.Net</a:t>
            </a:r>
            <a:r>
              <a:rPr lang="en-US" sz="1400" dirty="0"/>
              <a:t> components so simple.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MAC E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MAC ENG" id="{6310A604-A32C-B14B-802F-E9C04EBD23E0}" vid="{FE806DB7-4913-1847-8307-574AA8A3A012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SYR-MAC ENG</Template>
  <TotalTime>322</TotalTime>
  <Words>1936</Words>
  <Application>Microsoft Office PowerPoint</Application>
  <PresentationFormat>On-screen Show (4:3)</PresentationFormat>
  <Paragraphs>486</Paragraphs>
  <Slides>42</Slides>
  <Notes>39</Notes>
  <HiddenSlides>8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Consolas</vt:lpstr>
      <vt:lpstr>Courier New</vt:lpstr>
      <vt:lpstr>Scala OT</vt:lpstr>
      <vt:lpstr>ScalaOT</vt:lpstr>
      <vt:lpstr>ScalaSansLF-Regular</vt:lpstr>
      <vt:lpstr>ScalaSansOT</vt:lpstr>
      <vt:lpstr>Symbol</vt:lpstr>
      <vt:lpstr>Times New Roman</vt:lpstr>
      <vt:lpstr>SYR-MAC ENG</vt:lpstr>
      <vt:lpstr>1_Clarity</vt:lpstr>
      <vt:lpstr>VISIO</vt:lpstr>
      <vt:lpstr>C++ vs. C# Presentation Notes</vt:lpstr>
      <vt:lpstr>Comparison of C++ and C#</vt:lpstr>
      <vt:lpstr>Both Are Important</vt:lpstr>
      <vt:lpstr>C# Language</vt:lpstr>
      <vt:lpstr>C# Hello World Program</vt:lpstr>
      <vt:lpstr>Differences between C# and C++</vt:lpstr>
      <vt:lpstr>Differences between C++ and C#</vt:lpstr>
      <vt:lpstr>C# Object Model</vt:lpstr>
      <vt:lpstr>Comparison of Object Models</vt:lpstr>
      <vt:lpstr>C# Primitive Types</vt:lpstr>
      <vt:lpstr>C# Object Type</vt:lpstr>
      <vt:lpstr>Common Type System</vt:lpstr>
      <vt:lpstr>Common Type System</vt:lpstr>
      <vt:lpstr>Type Class</vt:lpstr>
      <vt:lpstr>More Differences </vt:lpstr>
      <vt:lpstr>Delegates</vt:lpstr>
      <vt:lpstr>Events</vt:lpstr>
      <vt:lpstr>Threads</vt:lpstr>
      <vt:lpstr>Thread Synchronization</vt:lpstr>
      <vt:lpstr>Assemblies</vt:lpstr>
      <vt:lpstr>Assembly Structure</vt:lpstr>
      <vt:lpstr>Metadata in demoFiles.exe</vt:lpstr>
      <vt:lpstr>Versioning</vt:lpstr>
      <vt:lpstr>Useful Interfaces</vt:lpstr>
      <vt:lpstr>Useful Interfaces</vt:lpstr>
      <vt:lpstr>Useful Interfaces</vt:lpstr>
      <vt:lpstr>C# Libraries</vt:lpstr>
      <vt:lpstr>More C# Libraries</vt:lpstr>
      <vt:lpstr>Remoting Libraries</vt:lpstr>
      <vt:lpstr>You Must Be Joking—More Libraries!</vt:lpstr>
      <vt:lpstr>Web Libraries</vt:lpstr>
      <vt:lpstr>WinForms and XML Libraries</vt:lpstr>
      <vt:lpstr>So How Do We Learn All This Stuff!</vt:lpstr>
      <vt:lpstr>Language Comparison</vt:lpstr>
      <vt:lpstr>PowerPoint Presentation</vt:lpstr>
      <vt:lpstr>Class Browser in IDE</vt:lpstr>
      <vt:lpstr>Access Class Browser from Class View</vt:lpstr>
      <vt:lpstr>Select Type to See its Members</vt:lpstr>
      <vt:lpstr>Browsing System.DLL</vt:lpstr>
      <vt:lpstr>Getting Help on a Selected Type or Member –  Just Hit F1</vt:lpstr>
      <vt:lpstr>Takes You Immediately to Help Documentation  for that Identifier</vt:lpstr>
      <vt:lpstr>Components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Fawcett</cp:lastModifiedBy>
  <cp:revision>36</cp:revision>
  <dcterms:created xsi:type="dcterms:W3CDTF">2003-01-13T12:59:19Z</dcterms:created>
  <dcterms:modified xsi:type="dcterms:W3CDTF">2017-03-29T20:04:59Z</dcterms:modified>
</cp:coreProperties>
</file>