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  <p:sldMasterId id="2147483706" r:id="rId2"/>
  </p:sldMasterIdLst>
  <p:notesMasterIdLst>
    <p:notesMasterId r:id="rId43"/>
  </p:notesMasterIdLst>
  <p:handoutMasterIdLst>
    <p:handoutMasterId r:id="rId44"/>
  </p:handoutMasterIdLst>
  <p:sldIdLst>
    <p:sldId id="299" r:id="rId3"/>
    <p:sldId id="301" r:id="rId4"/>
    <p:sldId id="280" r:id="rId5"/>
    <p:sldId id="259" r:id="rId6"/>
    <p:sldId id="262" r:id="rId7"/>
    <p:sldId id="263" r:id="rId8"/>
    <p:sldId id="264" r:id="rId9"/>
    <p:sldId id="260" r:id="rId10"/>
    <p:sldId id="291" r:id="rId11"/>
    <p:sldId id="292" r:id="rId12"/>
    <p:sldId id="293" r:id="rId13"/>
    <p:sldId id="294" r:id="rId14"/>
    <p:sldId id="290" r:id="rId15"/>
    <p:sldId id="272" r:id="rId16"/>
    <p:sldId id="265" r:id="rId17"/>
    <p:sldId id="295" r:id="rId18"/>
    <p:sldId id="296" r:id="rId19"/>
    <p:sldId id="266" r:id="rId20"/>
    <p:sldId id="267" r:id="rId21"/>
    <p:sldId id="268" r:id="rId22"/>
    <p:sldId id="269" r:id="rId23"/>
    <p:sldId id="270" r:id="rId24"/>
    <p:sldId id="276" r:id="rId25"/>
    <p:sldId id="282" r:id="rId26"/>
    <p:sldId id="298" r:id="rId27"/>
    <p:sldId id="283" r:id="rId28"/>
    <p:sldId id="297" r:id="rId29"/>
    <p:sldId id="284" r:id="rId30"/>
    <p:sldId id="285" r:id="rId31"/>
    <p:sldId id="286" r:id="rId32"/>
    <p:sldId id="287" r:id="rId33"/>
    <p:sldId id="288" r:id="rId34"/>
    <p:sldId id="273" r:id="rId35"/>
    <p:sldId id="274" r:id="rId36"/>
    <p:sldId id="275" r:id="rId37"/>
    <p:sldId id="277" r:id="rId38"/>
    <p:sldId id="278" r:id="rId39"/>
    <p:sldId id="279" r:id="rId40"/>
    <p:sldId id="289" r:id="rId41"/>
    <p:sldId id="300" r:id="rId42"/>
  </p:sldIdLst>
  <p:sldSz cx="9144000" cy="6858000" type="screen4x3"/>
  <p:notesSz cx="68580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37" autoAdjust="0"/>
    <p:restoredTop sz="95179" autoAdjust="0"/>
  </p:normalViewPr>
  <p:slideViewPr>
    <p:cSldViewPr>
      <p:cViewPr varScale="1">
        <p:scale>
          <a:sx n="88" d="100"/>
          <a:sy n="88" d="100"/>
        </p:scale>
        <p:origin x="108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113"/>
            <a:ext cx="297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74113"/>
            <a:ext cx="297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2BA73B-2464-4E69-973B-F7F64AC294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6719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0775" y="692150"/>
            <a:ext cx="461645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87850"/>
            <a:ext cx="548640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72525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31448C31-265A-4D2D-A732-7714197FE6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2606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74323EF-792F-4973-B71E-CA2878FC6F57}" type="slidenum">
              <a:rPr lang="en-US" altLang="en-US">
                <a:latin typeface="Times New Roman" panose="02020603050405020304" pitchFamily="18" charset="0"/>
              </a:rPr>
              <a:pPr eaLnBrk="1" hangingPunct="1"/>
              <a:t>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72350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3B2E827-41B3-4B2B-9EE0-519E3F562B50}" type="slidenum">
              <a:rPr lang="en-US" altLang="en-US">
                <a:latin typeface="Times New Roman" panose="02020603050405020304" pitchFamily="18" charset="0"/>
              </a:rPr>
              <a:pPr eaLnBrk="1" hangingPunct="1"/>
              <a:t>12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692150"/>
            <a:ext cx="4618038" cy="3463925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45271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94B5D6D-3FAA-4B1B-B626-ED3C0CD9F170}" type="slidenum">
              <a:rPr lang="en-US" altLang="en-US">
                <a:latin typeface="Times New Roman" panose="02020603050405020304" pitchFamily="18" charset="0"/>
              </a:rPr>
              <a:pPr eaLnBrk="1" hangingPunct="1"/>
              <a:t>13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5807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B1BDCA3-3C80-4463-824E-9D58CD7B685F}" type="slidenum">
              <a:rPr lang="en-US" altLang="en-US">
                <a:latin typeface="Times New Roman" panose="02020603050405020304" pitchFamily="18" charset="0"/>
              </a:rPr>
              <a:pPr eaLnBrk="1" hangingPunct="1"/>
              <a:t>14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58182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EF8F0AB-0456-4C9D-A456-61DDEA19BC8B}" type="slidenum">
              <a:rPr lang="en-US" altLang="en-US">
                <a:latin typeface="Times New Roman" panose="02020603050405020304" pitchFamily="18" charset="0"/>
              </a:rPr>
              <a:pPr eaLnBrk="1" hangingPunct="1"/>
              <a:t>15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63042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475D616-4B61-42FE-AA99-7D0E8B1CDF6A}" type="slidenum">
              <a:rPr lang="en-US" altLang="en-US">
                <a:latin typeface="Times New Roman" panose="02020603050405020304" pitchFamily="18" charset="0"/>
              </a:rPr>
              <a:pPr eaLnBrk="1" hangingPunct="1"/>
              <a:t>16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692150"/>
            <a:ext cx="4618038" cy="3463925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71547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C0CFFBC-B8DE-48BB-BD15-505B4518A394}" type="slidenum">
              <a:rPr lang="en-US" altLang="en-US">
                <a:latin typeface="Times New Roman" panose="02020603050405020304" pitchFamily="18" charset="0"/>
              </a:rPr>
              <a:pPr eaLnBrk="1" hangingPunct="1"/>
              <a:t>17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692150"/>
            <a:ext cx="4618038" cy="3463925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606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AE1C7DD-96CD-4113-BAAD-A62EA7875C98}" type="slidenum">
              <a:rPr lang="en-US" altLang="en-US">
                <a:latin typeface="Times New Roman" panose="02020603050405020304" pitchFamily="18" charset="0"/>
              </a:rPr>
              <a:pPr eaLnBrk="1" hangingPunct="1"/>
              <a:t>18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39892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1B0ECF6-E60F-4890-A183-0562764FACEF}" type="slidenum">
              <a:rPr lang="en-US" altLang="en-US">
                <a:latin typeface="Times New Roman" panose="02020603050405020304" pitchFamily="18" charset="0"/>
              </a:rPr>
              <a:pPr eaLnBrk="1" hangingPunct="1"/>
              <a:t>19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2001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0A64B0E-F54A-48FF-A8B4-E66A147C309D}" type="slidenum">
              <a:rPr lang="en-US" altLang="en-US">
                <a:latin typeface="Times New Roman" panose="02020603050405020304" pitchFamily="18" charset="0"/>
              </a:rPr>
              <a:pPr eaLnBrk="1" hangingPunct="1"/>
              <a:t>20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21941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088AA71-8579-456A-B877-369D17B7265F}" type="slidenum">
              <a:rPr lang="en-US" altLang="en-US">
                <a:latin typeface="Times New Roman" panose="02020603050405020304" pitchFamily="18" charset="0"/>
              </a:rPr>
              <a:pPr eaLnBrk="1" hangingPunct="1"/>
              <a:t>21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8111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30F7D1E-CC15-4D8E-95EA-AC55C321DD78}" type="slidenum">
              <a:rPr lang="en-US" altLang="en-US">
                <a:latin typeface="Times New Roman" panose="02020603050405020304" pitchFamily="18" charset="0"/>
              </a:rPr>
              <a:pPr eaLnBrk="1" hangingPunct="1"/>
              <a:t>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39929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1E6EA3F-EF5F-4EED-BC53-2CC5CE128B0A}" type="slidenum">
              <a:rPr lang="en-US" altLang="en-US">
                <a:latin typeface="Times New Roman" panose="02020603050405020304" pitchFamily="18" charset="0"/>
              </a:rPr>
              <a:pPr eaLnBrk="1" hangingPunct="1"/>
              <a:t>22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33037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62188EB-55CD-4BA8-A17F-0F5D919D520A}" type="slidenum">
              <a:rPr lang="en-US" altLang="en-US">
                <a:latin typeface="Times New Roman" panose="02020603050405020304" pitchFamily="18" charset="0"/>
              </a:rPr>
              <a:pPr eaLnBrk="1" hangingPunct="1"/>
              <a:t>23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13356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3FF2C3F-526B-4E57-92E0-DCDC15A02BFD}" type="slidenum">
              <a:rPr lang="en-US" altLang="en-US">
                <a:latin typeface="Times New Roman" panose="02020603050405020304" pitchFamily="18" charset="0"/>
              </a:rPr>
              <a:pPr eaLnBrk="1" hangingPunct="1"/>
              <a:t>24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15364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A6DC31-D348-4F03-804E-8D3DF8B615A3}" type="slidenum">
              <a:rPr lang="en-US" altLang="en-US">
                <a:latin typeface="Times New Roman" panose="02020603050405020304" pitchFamily="18" charset="0"/>
              </a:rPr>
              <a:pPr eaLnBrk="1" hangingPunct="1"/>
              <a:t>26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59718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5384BA-D5A5-4E7C-965C-4B06CB39C49E}" type="slidenum">
              <a:rPr lang="en-US" altLang="en-US">
                <a:latin typeface="Times New Roman" panose="02020603050405020304" pitchFamily="18" charset="0"/>
              </a:rPr>
              <a:pPr eaLnBrk="1" hangingPunct="1"/>
              <a:t>28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22670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CD8095C-2B6A-48A7-BE70-6621349662C4}" type="slidenum">
              <a:rPr lang="en-US" altLang="en-US">
                <a:latin typeface="Times New Roman" panose="02020603050405020304" pitchFamily="18" charset="0"/>
              </a:rPr>
              <a:pPr eaLnBrk="1" hangingPunct="1"/>
              <a:t>29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310165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5C1C150-F95D-433B-B6EB-AC3F3FAD67C7}" type="slidenum">
              <a:rPr lang="en-US" altLang="en-US">
                <a:latin typeface="Times New Roman" panose="02020603050405020304" pitchFamily="18" charset="0"/>
              </a:rPr>
              <a:pPr eaLnBrk="1" hangingPunct="1"/>
              <a:t>30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76544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605475C-62E8-4741-97EF-216C29A0FAB9}" type="slidenum">
              <a:rPr lang="en-US" altLang="en-US">
                <a:latin typeface="Times New Roman" panose="02020603050405020304" pitchFamily="18" charset="0"/>
              </a:rPr>
              <a:pPr eaLnBrk="1" hangingPunct="1"/>
              <a:t>31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78834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773031E-A73D-45D6-9F6C-3934831EDBA3}" type="slidenum">
              <a:rPr lang="en-US" altLang="en-US">
                <a:latin typeface="Times New Roman" panose="02020603050405020304" pitchFamily="18" charset="0"/>
              </a:rPr>
              <a:pPr eaLnBrk="1" hangingPunct="1"/>
              <a:t>32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72877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3F4A97C-0D65-48EB-A12A-40EA98D77BA6}" type="slidenum">
              <a:rPr lang="en-US" altLang="en-US">
                <a:latin typeface="Times New Roman" panose="02020603050405020304" pitchFamily="18" charset="0"/>
              </a:rPr>
              <a:pPr eaLnBrk="1" hangingPunct="1"/>
              <a:t>33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0384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C7CF8BB-5CF3-4084-AC7E-B2BC675DD505}" type="slidenum">
              <a:rPr lang="en-US" altLang="en-US">
                <a:latin typeface="Times New Roman" panose="02020603050405020304" pitchFamily="18" charset="0"/>
              </a:rPr>
              <a:pPr eaLnBrk="1" hangingPunct="1"/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82977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41A63AA-E6BE-47F0-8252-3F56DDBFA46C}" type="slidenum">
              <a:rPr lang="en-US" altLang="en-US">
                <a:latin typeface="Times New Roman" panose="02020603050405020304" pitchFamily="18" charset="0"/>
              </a:rPr>
              <a:pPr eaLnBrk="1" hangingPunct="1"/>
              <a:t>34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520740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B1B5253-249C-41A0-AECC-98D52759E357}" type="slidenum">
              <a:rPr lang="en-US" altLang="en-US">
                <a:latin typeface="Times New Roman" panose="02020603050405020304" pitchFamily="18" charset="0"/>
              </a:rPr>
              <a:pPr eaLnBrk="1" hangingPunct="1"/>
              <a:t>35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692292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71832EC-7A25-4504-9EE4-3626E90446DD}" type="slidenum">
              <a:rPr lang="en-US" altLang="en-US">
                <a:latin typeface="Times New Roman" panose="02020603050405020304" pitchFamily="18" charset="0"/>
              </a:rPr>
              <a:pPr eaLnBrk="1" hangingPunct="1"/>
              <a:t>36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52683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2B3B921-ABE7-4340-81C0-4AD3FABC45DA}" type="slidenum">
              <a:rPr lang="en-US" altLang="en-US">
                <a:latin typeface="Times New Roman" panose="02020603050405020304" pitchFamily="18" charset="0"/>
              </a:rPr>
              <a:pPr eaLnBrk="1" hangingPunct="1"/>
              <a:t>37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720353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326F086-FBD1-4AA1-AA40-9C09F1B86F53}" type="slidenum">
              <a:rPr lang="en-US" altLang="en-US">
                <a:latin typeface="Times New Roman" panose="02020603050405020304" pitchFamily="18" charset="0"/>
              </a:rPr>
              <a:pPr eaLnBrk="1" hangingPunct="1"/>
              <a:t>38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37007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38C4303-1B3D-4F2C-B445-69AA00C288DD}" type="slidenum">
              <a:rPr lang="en-US" altLang="en-US">
                <a:latin typeface="Times New Roman" panose="02020603050405020304" pitchFamily="18" charset="0"/>
              </a:rPr>
              <a:pPr eaLnBrk="1" hangingPunct="1"/>
              <a:t>39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7999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49423CA-B6E3-48D8-959B-05E9F54C8D0A}" type="slidenum">
              <a:rPr lang="en-US" altLang="en-US">
                <a:latin typeface="Times New Roman" panose="02020603050405020304" pitchFamily="18" charset="0"/>
              </a:rPr>
              <a:pPr eaLnBrk="1" hangingPunct="1"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553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9CF07C3-3B9D-4D01-BA84-6ACE5E90DBBA}" type="slidenum">
              <a:rPr lang="en-US" altLang="en-US">
                <a:latin typeface="Times New Roman" panose="02020603050405020304" pitchFamily="18" charset="0"/>
              </a:rPr>
              <a:pPr eaLnBrk="1" hangingPunct="1"/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8306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B87246C-F731-4606-99CB-37DEF7E75133}" type="slidenum">
              <a:rPr lang="en-US" altLang="en-US">
                <a:latin typeface="Times New Roman" panose="02020603050405020304" pitchFamily="18" charset="0"/>
              </a:rPr>
              <a:pPr eaLnBrk="1" hangingPunct="1"/>
              <a:t>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3848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7AEE2AD-3198-4DAD-8889-10E12E86DF93}" type="slidenum">
              <a:rPr lang="en-US" altLang="en-US">
                <a:latin typeface="Times New Roman" panose="02020603050405020304" pitchFamily="18" charset="0"/>
              </a:rPr>
              <a:pPr eaLnBrk="1" hangingPunct="1"/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692150"/>
            <a:ext cx="4618038" cy="3463925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77171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E487BEA-5296-4C18-8557-642C15D079B2}" type="slidenum">
              <a:rPr lang="en-US" altLang="en-US">
                <a:latin typeface="Times New Roman" panose="02020603050405020304" pitchFamily="18" charset="0"/>
              </a:rPr>
              <a:pPr eaLnBrk="1" hangingPunct="1"/>
              <a:t>10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692150"/>
            <a:ext cx="4618038" cy="3463925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15430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84FE52B-E77D-4E32-B71D-5ED33A429119}" type="slidenum">
              <a:rPr lang="en-US" altLang="en-US">
                <a:latin typeface="Times New Roman" panose="02020603050405020304" pitchFamily="18" charset="0"/>
              </a:rPr>
              <a:pPr eaLnBrk="1" hangingPunct="1"/>
              <a:t>11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692150"/>
            <a:ext cx="4618038" cy="3463925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450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6181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rgbClr val="3E3D3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6978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3E3D3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D9F71-5D1B-4730-AA56-EFB1D42F1467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963101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3338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7707-155B-4535-9E33-7442FC1BC1D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245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8EAE-9CFC-4E94-AEEB-16C0C7F087C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122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034" y="274638"/>
            <a:ext cx="6779942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ScalaSansLF-Regular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19113" y="1533525"/>
            <a:ext cx="4000500" cy="3992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calaSansLF-Regular" pitchFamily="2" charset="0"/>
              </a:defRPr>
            </a:lvl1pPr>
            <a:lvl2pPr>
              <a:defRPr>
                <a:solidFill>
                  <a:schemeClr val="bg1"/>
                </a:solidFill>
                <a:latin typeface="ScalaSansLF-Regular" pitchFamily="2" charset="0"/>
              </a:defRPr>
            </a:lvl2pPr>
            <a:lvl3pPr>
              <a:defRPr>
                <a:solidFill>
                  <a:schemeClr val="bg1"/>
                </a:solidFill>
                <a:latin typeface="ScalaSansLF-Regular" pitchFamily="2" charset="0"/>
              </a:defRPr>
            </a:lvl3pPr>
            <a:lvl4pPr>
              <a:defRPr>
                <a:solidFill>
                  <a:schemeClr val="bg1"/>
                </a:solidFill>
                <a:latin typeface="ScalaSansLF-Regular" pitchFamily="2" charset="0"/>
              </a:defRPr>
            </a:lvl4pPr>
            <a:lvl5pPr>
              <a:defRPr>
                <a:solidFill>
                  <a:schemeClr val="bg1"/>
                </a:solidFill>
                <a:latin typeface="ScalaSansLF-Regular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533525"/>
            <a:ext cx="4000500" cy="3992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calaSansLF-Regular" pitchFamily="2" charset="0"/>
              </a:defRPr>
            </a:lvl1pPr>
            <a:lvl2pPr>
              <a:defRPr>
                <a:solidFill>
                  <a:schemeClr val="bg1"/>
                </a:solidFill>
                <a:latin typeface="ScalaSansLF-Regular" pitchFamily="2" charset="0"/>
              </a:defRPr>
            </a:lvl2pPr>
            <a:lvl3pPr>
              <a:defRPr>
                <a:solidFill>
                  <a:schemeClr val="bg1"/>
                </a:solidFill>
                <a:latin typeface="ScalaSansLF-Regular" pitchFamily="2" charset="0"/>
              </a:defRPr>
            </a:lvl3pPr>
            <a:lvl4pPr>
              <a:defRPr>
                <a:solidFill>
                  <a:schemeClr val="bg1"/>
                </a:solidFill>
                <a:latin typeface="ScalaSansLF-Regular" pitchFamily="2" charset="0"/>
              </a:defRPr>
            </a:lvl4pPr>
            <a:lvl5pPr>
              <a:defRPr>
                <a:solidFill>
                  <a:schemeClr val="bg1"/>
                </a:solidFill>
                <a:latin typeface="ScalaSansLF-Regular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508AD-D443-442D-85D6-61BE98E78DE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2255970"/>
      </p:ext>
    </p:extLst>
  </p:cSld>
  <p:clrMapOvr>
    <a:masterClrMapping/>
  </p:clrMapOvr>
  <p:transition spd="med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 only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71747"/>
            <a:ext cx="8229600" cy="427619"/>
          </a:xfrm>
          <a:prstGeom prst="rect">
            <a:avLst/>
          </a:prstGeom>
        </p:spPr>
        <p:txBody>
          <a:bodyPr vert="horz"/>
          <a:lstStyle>
            <a:lvl1pPr>
              <a:defRPr sz="3200" b="1" i="0" spc="0">
                <a:solidFill>
                  <a:srgbClr val="34383C"/>
                </a:solidFill>
                <a:latin typeface="Scala OT" charset="0"/>
                <a:ea typeface="Scala OT" charset="0"/>
                <a:cs typeface="Scala OT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1" y="1737894"/>
            <a:ext cx="8229600" cy="3649580"/>
          </a:xfrm>
          <a:prstGeom prst="rect">
            <a:avLst/>
          </a:prstGeom>
        </p:spPr>
        <p:txBody>
          <a:bodyPr vert="horz" numCol="2"/>
          <a:lstStyle>
            <a:lvl1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1pPr>
            <a:lvl2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2pPr>
            <a:lvl3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3pPr>
            <a:lvl4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4pPr>
            <a:lvl5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106827"/>
            <a:ext cx="8229600" cy="3161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34383C"/>
                </a:solidFill>
                <a:latin typeface="ScalaOT" charset="0"/>
                <a:ea typeface="ScalaOT" charset="0"/>
                <a:cs typeface="ScalaOT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68211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36181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rgbClr val="3E3D3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6978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3E3D3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963101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18866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1406704"/>
            <a:ext cx="82296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04935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5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3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81980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73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0588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680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1C281-E80D-4FE0-8559-BE2EB268CAB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1293970"/>
            <a:ext cx="822960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9853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5769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83692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1683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988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March 29,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640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034" y="274638"/>
            <a:ext cx="6779942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1"/>
                </a:solidFill>
                <a:latin typeface="ScalaSansLF-Regular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19113" y="1533525"/>
            <a:ext cx="4000500" cy="3992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calaSansLF-Regular" pitchFamily="2" charset="0"/>
              </a:defRPr>
            </a:lvl1pPr>
            <a:lvl2pPr>
              <a:defRPr>
                <a:solidFill>
                  <a:schemeClr val="bg1"/>
                </a:solidFill>
                <a:latin typeface="ScalaSansLF-Regular" pitchFamily="2" charset="0"/>
              </a:defRPr>
            </a:lvl2pPr>
            <a:lvl3pPr>
              <a:defRPr>
                <a:solidFill>
                  <a:schemeClr val="bg1"/>
                </a:solidFill>
                <a:latin typeface="ScalaSansLF-Regular" pitchFamily="2" charset="0"/>
              </a:defRPr>
            </a:lvl3pPr>
            <a:lvl4pPr>
              <a:defRPr>
                <a:solidFill>
                  <a:schemeClr val="bg1"/>
                </a:solidFill>
                <a:latin typeface="ScalaSansLF-Regular" pitchFamily="2" charset="0"/>
              </a:defRPr>
            </a:lvl4pPr>
            <a:lvl5pPr>
              <a:defRPr>
                <a:solidFill>
                  <a:schemeClr val="bg1"/>
                </a:solidFill>
                <a:latin typeface="ScalaSansLF-Regular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533525"/>
            <a:ext cx="4000500" cy="3992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ScalaSansLF-Regular" pitchFamily="2" charset="0"/>
              </a:defRPr>
            </a:lvl1pPr>
            <a:lvl2pPr>
              <a:defRPr>
                <a:solidFill>
                  <a:schemeClr val="bg1"/>
                </a:solidFill>
                <a:latin typeface="ScalaSansLF-Regular" pitchFamily="2" charset="0"/>
              </a:defRPr>
            </a:lvl2pPr>
            <a:lvl3pPr>
              <a:defRPr>
                <a:solidFill>
                  <a:schemeClr val="bg1"/>
                </a:solidFill>
                <a:latin typeface="ScalaSansLF-Regular" pitchFamily="2" charset="0"/>
              </a:defRPr>
            </a:lvl3pPr>
            <a:lvl4pPr>
              <a:defRPr>
                <a:solidFill>
                  <a:schemeClr val="bg1"/>
                </a:solidFill>
                <a:latin typeface="ScalaSansLF-Regular" pitchFamily="2" charset="0"/>
              </a:defRPr>
            </a:lvl4pPr>
            <a:lvl5pPr>
              <a:defRPr>
                <a:solidFill>
                  <a:schemeClr val="bg1"/>
                </a:solidFill>
                <a:latin typeface="ScalaSansLF-Regular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5FF7D-CD67-47BE-92C4-30E33F3FA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72897"/>
      </p:ext>
    </p:extLst>
  </p:cSld>
  <p:clrMapOvr>
    <a:masterClrMapping/>
  </p:clrMapOvr>
  <p:transition spd="med">
    <p:zo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nly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71747"/>
            <a:ext cx="8229600" cy="427619"/>
          </a:xfrm>
          <a:prstGeom prst="rect">
            <a:avLst/>
          </a:prstGeom>
        </p:spPr>
        <p:txBody>
          <a:bodyPr vert="horz"/>
          <a:lstStyle>
            <a:lvl1pPr>
              <a:defRPr sz="3200" b="1" i="0" spc="0">
                <a:solidFill>
                  <a:srgbClr val="34383C"/>
                </a:solidFill>
                <a:latin typeface="Scala OT" charset="0"/>
                <a:ea typeface="Scala OT" charset="0"/>
                <a:cs typeface="Scala OT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7201" y="1737894"/>
            <a:ext cx="8229600" cy="3649580"/>
          </a:xfrm>
          <a:prstGeom prst="rect">
            <a:avLst/>
          </a:prstGeom>
        </p:spPr>
        <p:txBody>
          <a:bodyPr vert="horz" numCol="2"/>
          <a:lstStyle>
            <a:lvl1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1pPr>
            <a:lvl2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2pPr>
            <a:lvl3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3pPr>
            <a:lvl4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4pPr>
            <a:lvl5pPr>
              <a:defRPr sz="1600" b="0" i="0">
                <a:solidFill>
                  <a:srgbClr val="34383C"/>
                </a:solidFill>
                <a:latin typeface="ScalaSansOT" charset="0"/>
                <a:ea typeface="ScalaSansOT" charset="0"/>
                <a:cs typeface="ScalaSansOT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106827"/>
            <a:ext cx="8229600" cy="3161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34383C"/>
                </a:solidFill>
                <a:latin typeface="ScalaOT" charset="0"/>
                <a:ea typeface="ScalaOT" charset="0"/>
                <a:cs typeface="ScalaOT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3174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5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BD8A8-EFE7-4FF6-907D-B4019D67A827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3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28799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986A1-AA17-43E7-A606-74DC30BDF19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7196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3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92563-766A-4495-92F7-18C16FD93B2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8289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14B3-188C-4BFD-9614-274150F6272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7743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C509A-82D9-4776-995D-589978F626C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8700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3C452-37B3-4B97-A5C4-07BBFFC5AC70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43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1D44D-1BDD-4C6B-BAF0-DE5E293138A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0729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7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10800000">
            <a:off x="0" y="0"/>
            <a:ext cx="9144000" cy="228600"/>
          </a:xfrm>
          <a:prstGeom prst="rect">
            <a:avLst/>
          </a:prstGeom>
          <a:solidFill>
            <a:srgbClr val="6F7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D987C4C-13F1-4964-9E04-AED589B5D77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Rectangle 11"/>
          <p:cNvSpPr/>
          <p:nvPr/>
        </p:nvSpPr>
        <p:spPr>
          <a:xfrm>
            <a:off x="0" y="6803560"/>
            <a:ext cx="9144000" cy="91440"/>
          </a:xfrm>
          <a:prstGeom prst="rect">
            <a:avLst/>
          </a:prstGeom>
          <a:solidFill>
            <a:srgbClr val="6F7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njones\Dropbox (2U)\Work\Designing Slides\Syracuse\03 Engin and CS\logo\logo_SYR-EngAtSYR.png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21" y="6422102"/>
            <a:ext cx="2032000" cy="182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638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7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10800000">
            <a:off x="0" y="0"/>
            <a:ext cx="9144000" cy="228600"/>
          </a:xfrm>
          <a:prstGeom prst="rect">
            <a:avLst/>
          </a:prstGeom>
          <a:solidFill>
            <a:srgbClr val="6F7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March 29,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6803560"/>
            <a:ext cx="9144000" cy="91440"/>
          </a:xfrm>
          <a:prstGeom prst="rect">
            <a:avLst/>
          </a:prstGeom>
          <a:solidFill>
            <a:srgbClr val="6F7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5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Segments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Introduction: slides 2–8		                               15 minutes</a:t>
            </a:r>
          </a:p>
          <a:p>
            <a:r>
              <a:rPr lang="en-US" sz="2000" dirty="0"/>
              <a:t>Basic </a:t>
            </a:r>
            <a:r>
              <a:rPr lang="en-US" sz="2000" dirty="0" err="1"/>
              <a:t>Async</a:t>
            </a:r>
            <a:r>
              <a:rPr lang="en-US" sz="2000" dirty="0"/>
              <a:t>: slides 9–13		                               15 minutes</a:t>
            </a:r>
          </a:p>
          <a:p>
            <a:r>
              <a:rPr lang="en-US" sz="2000" dirty="0"/>
              <a:t>Examples: slides 14–22			                  20 minutes </a:t>
            </a:r>
          </a:p>
          <a:p>
            <a:r>
              <a:rPr lang="en-US" sz="2000" dirty="0" err="1"/>
              <a:t>Async</a:t>
            </a:r>
            <a:r>
              <a:rPr lang="en-US" sz="2000" dirty="0"/>
              <a:t> Operations: </a:t>
            </a:r>
            <a:r>
              <a:rPr lang="en-US" sz="2000"/>
              <a:t>slides 23-32          </a:t>
            </a:r>
            <a:r>
              <a:rPr lang="en-US" sz="2000" dirty="0"/>
              <a:t>20 minutes—won’t use all slides</a:t>
            </a:r>
          </a:p>
          <a:p>
            <a:r>
              <a:rPr lang="en-US" sz="2000" dirty="0"/>
              <a:t>Design Forces: slides 3–39</a:t>
            </a:r>
            <a:r>
              <a:rPr lang="en-US" sz="1600" dirty="0"/>
              <a:t>		                                       </a:t>
            </a:r>
            <a:r>
              <a:rPr lang="en-US" sz="2000" dirty="0"/>
              <a:t>20 minutes</a:t>
            </a:r>
          </a:p>
        </p:txBody>
      </p:sp>
    </p:spTree>
    <p:extLst>
      <p:ext uri="{BB962C8B-B14F-4D97-AF65-F5344CB8AC3E}">
        <p14:creationId xmlns:p14="http://schemas.microsoft.com/office/powerpoint/2010/main" val="3036520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altLang="en-US"/>
              <a:t>Important Property of Queues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en-US" sz="2800" dirty="0"/>
              <a:t>Queues decouple a receiver from its sender.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/>
              <a:t>Sender and receiver can be on different threads of a given process. That requires a thread-safe queue.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/>
              <a:t>Receiver does not need to process an object when it is handed off by the sender.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/>
              <a:t>Queues can eliminate timing mismatches between sender and receiver.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en-US" sz="2000" dirty="0"/>
              <a:t>One might be synchronized in nature, requiring message passing at fixed time intervals—a radar signal processor for example.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en-US" sz="2000" dirty="0"/>
              <a:t>The other might be free running, handling messages with different service times, preventing synchronized operation.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dirty="0"/>
              <a:t>Queues can support reliable communication over unreliable media, simply holding onto messages they can’t send until the transmission link becomes available.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Message Passing between Threads</a:t>
            </a:r>
          </a:p>
        </p:txBody>
      </p:sp>
      <p:graphicFrame>
        <p:nvGraphicFramePr>
          <p:cNvPr id="2050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2526054"/>
              </p:ext>
            </p:extLst>
          </p:nvPr>
        </p:nvGraphicFramePr>
        <p:xfrm>
          <a:off x="1143000" y="1828800"/>
          <a:ext cx="6858000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VISIO" r:id="rId4" imgW="5978160" imgH="3692160" progId="Visio.Drawing.6">
                  <p:embed/>
                </p:oleObj>
              </mc:Choice>
              <mc:Fallback>
                <p:oleObj name="VISIO" r:id="rId4" imgW="5978160" imgH="3692160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828800"/>
                        <a:ext cx="6858000" cy="434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altLang="en-US"/>
              <a:t>Send and Receive Queues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Essentially, a </a:t>
            </a:r>
            <a:r>
              <a:rPr lang="en-US" altLang="en-US" dirty="0" err="1"/>
              <a:t>SendQ</a:t>
            </a:r>
            <a:r>
              <a:rPr lang="en-US" altLang="en-US" dirty="0"/>
              <a:t> lets:</a:t>
            </a:r>
          </a:p>
          <a:p>
            <a:pPr lvl="1" eaLnBrk="1" hangingPunct="1"/>
            <a:r>
              <a:rPr lang="en-US" altLang="en-US" sz="1800" dirty="0"/>
              <a:t>User thread create requests and post for sending.</a:t>
            </a:r>
          </a:p>
          <a:p>
            <a:pPr lvl="1" eaLnBrk="1" hangingPunct="1"/>
            <a:r>
              <a:rPr lang="en-US" altLang="en-US" sz="1800" dirty="0"/>
              <a:t>Send thread </a:t>
            </a:r>
            <a:r>
              <a:rPr lang="en-US" altLang="en-US" sz="1800" dirty="0" err="1"/>
              <a:t>dequeues</a:t>
            </a:r>
            <a:r>
              <a:rPr lang="en-US" altLang="en-US" sz="1800" dirty="0"/>
              <a:t> messages and pushes into communication channel. It remembers requests it has not processed yet.</a:t>
            </a:r>
          </a:p>
          <a:p>
            <a:pPr eaLnBrk="1" hangingPunct="1"/>
            <a:r>
              <a:rPr lang="en-US" altLang="en-US" dirty="0"/>
              <a:t>A </a:t>
            </a:r>
            <a:r>
              <a:rPr lang="en-US" altLang="en-US" dirty="0" err="1"/>
              <a:t>RecvQ</a:t>
            </a:r>
            <a:r>
              <a:rPr lang="en-US" altLang="en-US" dirty="0"/>
              <a:t> lets:</a:t>
            </a:r>
          </a:p>
          <a:p>
            <a:pPr lvl="1" eaLnBrk="1" hangingPunct="1"/>
            <a:r>
              <a:rPr lang="en-US" altLang="en-US" sz="1800" dirty="0"/>
              <a:t>Remote receive thread posts message without waiting for receiver processing thread to be ready to accept it.</a:t>
            </a:r>
          </a:p>
          <a:p>
            <a:pPr lvl="1" eaLnBrk="1" hangingPunct="1"/>
            <a:r>
              <a:rPr lang="en-US" altLang="en-US" sz="1800" dirty="0"/>
              <a:t>Valuable remote resource need not block waiting for a hand-off to receiver.</a:t>
            </a:r>
          </a:p>
          <a:p>
            <a:pPr eaLnBrk="1" hangingPunct="1"/>
            <a:r>
              <a:rPr lang="en-US" altLang="en-US" sz="2200" dirty="0"/>
              <a:t>Send queue allows the client’s main thread to service other important tasks as well as interact with the remote resource.</a:t>
            </a:r>
          </a:p>
          <a:p>
            <a:pPr eaLnBrk="1" hangingPunct="1"/>
            <a:r>
              <a:rPr lang="en-US" altLang="en-US" sz="2200" dirty="0"/>
              <a:t>Receive queue allows the server’s main thread to process requests serially without blocking the sender.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What Is an Asynchronous System?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1800" dirty="0"/>
              <a:t>So, is every message-passing system asynchronous? No.</a:t>
            </a:r>
          </a:p>
          <a:p>
            <a:pPr lvl="1" eaLnBrk="1" hangingPunct="1"/>
            <a:r>
              <a:rPr lang="en-US" altLang="en-US" sz="1600" dirty="0"/>
              <a:t>Exchange between a browser and web server is message based, usually employing Get or Post HTTP messages.</a:t>
            </a:r>
          </a:p>
          <a:p>
            <a:pPr lvl="1" eaLnBrk="1" hangingPunct="1"/>
            <a:r>
              <a:rPr lang="en-US" altLang="en-US" sz="1600" dirty="0"/>
              <a:t>That exchange is synchronous. The browser doesn’t return until a page is delivered —either the page requested or an error page.</a:t>
            </a:r>
            <a:br>
              <a:rPr lang="en-US" altLang="en-US" sz="1600" dirty="0"/>
            </a:br>
            <a:endParaRPr lang="en-US" altLang="en-US" sz="1000" dirty="0"/>
          </a:p>
          <a:p>
            <a:pPr eaLnBrk="1" hangingPunct="1"/>
            <a:r>
              <a:rPr lang="en-US" altLang="en-US" sz="1800" dirty="0"/>
              <a:t>Is every asynchronous system message based? No.</a:t>
            </a:r>
          </a:p>
          <a:p>
            <a:pPr lvl="1" eaLnBrk="1" hangingPunct="1"/>
            <a:r>
              <a:rPr lang="en-US" altLang="en-US" sz="1600" dirty="0" err="1"/>
              <a:t>.Net</a:t>
            </a:r>
            <a:r>
              <a:rPr lang="en-US" altLang="en-US" sz="1600" dirty="0"/>
              <a:t> delegates and remoting proxies support asynchronous operations via </a:t>
            </a:r>
            <a:r>
              <a:rPr lang="en-US" altLang="en-US" sz="1600" dirty="0" err="1"/>
              <a:t>BeginInvoke</a:t>
            </a:r>
            <a:r>
              <a:rPr lang="en-US" altLang="en-US" sz="1600" dirty="0"/>
              <a:t> and </a:t>
            </a:r>
            <a:r>
              <a:rPr lang="en-US" altLang="en-US" sz="1600" dirty="0" err="1"/>
              <a:t>EndInvoke</a:t>
            </a:r>
            <a:r>
              <a:rPr lang="en-US" altLang="en-US" sz="1600" dirty="0"/>
              <a:t> procedure calls.</a:t>
            </a:r>
            <a:br>
              <a:rPr lang="en-US" altLang="en-US" sz="1600" dirty="0"/>
            </a:br>
            <a:endParaRPr lang="en-US" altLang="en-US" sz="1000" dirty="0"/>
          </a:p>
          <a:p>
            <a:pPr eaLnBrk="1" hangingPunct="1"/>
            <a:r>
              <a:rPr lang="en-US" altLang="en-US" sz="1800" dirty="0"/>
              <a:t>Examples of asynchronous systems:</a:t>
            </a:r>
          </a:p>
          <a:p>
            <a:pPr lvl="1" eaLnBrk="1" hangingPunct="1"/>
            <a:r>
              <a:rPr lang="en-US" altLang="en-US" sz="1600" dirty="0"/>
              <a:t>Windows operating system supports the ability to react to many kinds of events using each window’s message loop.</a:t>
            </a:r>
          </a:p>
          <a:p>
            <a:pPr lvl="1" eaLnBrk="1" hangingPunct="1"/>
            <a:r>
              <a:rPr lang="en-US" altLang="en-US" sz="1600" dirty="0"/>
              <a:t>Socket listeners improve their availability by spawning client handler threads.</a:t>
            </a:r>
          </a:p>
          <a:p>
            <a:pPr lvl="1" eaLnBrk="1" hangingPunct="1"/>
            <a:r>
              <a:rPr lang="en-US" altLang="en-US" sz="1600" dirty="0"/>
              <a:t>All the radar systems I worked on use asynchronous messaging between layers.</a:t>
            </a:r>
          </a:p>
          <a:p>
            <a:pPr lvl="1" eaLnBrk="1" hangingPunct="1"/>
            <a:r>
              <a:rPr lang="en-US" altLang="en-US" sz="1600" dirty="0"/>
              <a:t>E-mail, your Project #4, many enterprise systems, …</a:t>
            </a:r>
          </a:p>
          <a:p>
            <a:pPr lvl="1" eaLnBrk="1" hangingPunct="1"/>
            <a:endParaRPr lang="en-US" altLang="en-US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9906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dirty="0"/>
              <a:t>Why Use Asynchronous Systems?</a:t>
            </a:r>
            <a:br>
              <a:rPr lang="en-US" altLang="en-US" sz="3600" dirty="0"/>
            </a:br>
            <a:r>
              <a:rPr lang="en-US" altLang="en-US" sz="3600" dirty="0"/>
              <a:t> </a:t>
            </a:r>
            <a:r>
              <a:rPr lang="en-US" altLang="en-US" sz="2000" dirty="0"/>
              <a:t>Adapted from </a:t>
            </a:r>
            <a:r>
              <a:rPr lang="en-US" altLang="en-US" sz="2000" i="1" dirty="0"/>
              <a:t>Concurrent Programming in Java</a:t>
            </a:r>
            <a:r>
              <a:rPr lang="en-US" altLang="en-US" sz="2000" dirty="0"/>
              <a:t>, Doug Lea, Addison-Wesley, 1997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/>
              <a:t>System needs to be reactive.</a:t>
            </a:r>
          </a:p>
          <a:p>
            <a:pPr eaLnBrk="1" hangingPunct="1"/>
            <a:r>
              <a:rPr lang="en-US" altLang="en-US" sz="3200" dirty="0"/>
              <a:t>System must have high availability.</a:t>
            </a:r>
          </a:p>
          <a:p>
            <a:pPr eaLnBrk="1" hangingPunct="1"/>
            <a:r>
              <a:rPr lang="en-US" altLang="en-US" sz="3200" dirty="0"/>
              <a:t>Services must be controllable.</a:t>
            </a:r>
          </a:p>
          <a:p>
            <a:pPr eaLnBrk="1" hangingPunct="1"/>
            <a:r>
              <a:rPr lang="en-US" altLang="en-US" sz="3200" dirty="0"/>
              <a:t>System needs to send asynchronous messages.</a:t>
            </a:r>
          </a:p>
          <a:p>
            <a:pPr eaLnBrk="1" hangingPunct="1"/>
            <a:r>
              <a:rPr lang="en-US" altLang="en-US" sz="3200" dirty="0"/>
              <a:t>System may have to handle </a:t>
            </a:r>
            <a:r>
              <a:rPr lang="en-US" altLang="en-US" sz="3200" dirty="0" err="1"/>
              <a:t>bursty</a:t>
            </a:r>
            <a:r>
              <a:rPr lang="en-US" altLang="en-US" sz="3200" dirty="0"/>
              <a:t> events.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0283945"/>
              </p:ext>
            </p:extLst>
          </p:nvPr>
        </p:nvGraphicFramePr>
        <p:xfrm>
          <a:off x="2286000" y="1463842"/>
          <a:ext cx="6613525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VISIO" r:id="rId4" imgW="7806960" imgH="5755680" progId="Visio.Drawing.6">
                  <p:embed/>
                </p:oleObj>
              </mc:Choice>
              <mc:Fallback>
                <p:oleObj name="VISIO" r:id="rId4" imgW="7806960" imgH="5755680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463842"/>
                        <a:ext cx="6613525" cy="487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68442" y="1713079"/>
            <a:ext cx="2117558" cy="4378325"/>
          </a:xfrm>
        </p:spPr>
        <p:txBody>
          <a:bodyPr/>
          <a:lstStyle/>
          <a:p>
            <a:pPr eaLnBrk="1" hangingPunct="1"/>
            <a:r>
              <a:rPr lang="en-US" altLang="en-US" sz="1800" dirty="0">
                <a:solidFill>
                  <a:schemeClr val="tx1"/>
                </a:solidFill>
                <a:latin typeface="+mn-lt"/>
              </a:rPr>
              <a:t>The system needs to be </a:t>
            </a:r>
            <a:r>
              <a:rPr lang="en-US" altLang="en-US" sz="1800" b="1" dirty="0">
                <a:solidFill>
                  <a:schemeClr val="tx1"/>
                </a:solidFill>
                <a:latin typeface="+mn-lt"/>
              </a:rPr>
              <a:t>reactive</a:t>
            </a:r>
            <a:r>
              <a:rPr lang="en-US" altLang="en-US" sz="18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lvl="1" eaLnBrk="1" hangingPunct="1"/>
            <a:r>
              <a:rPr lang="en-US" altLang="en-US" sz="1600" dirty="0">
                <a:solidFill>
                  <a:schemeClr val="tx1"/>
                </a:solidFill>
                <a:latin typeface="+mn-lt"/>
              </a:rPr>
              <a:t>It does more than one thing at a time, each activity reacting in response to some input.</a:t>
            </a:r>
          </a:p>
          <a:p>
            <a:pPr lvl="1" eaLnBrk="1" hangingPunct="1"/>
            <a:r>
              <a:rPr lang="en-US" altLang="en-US" sz="1600" dirty="0">
                <a:solidFill>
                  <a:schemeClr val="tx1"/>
                </a:solidFill>
                <a:latin typeface="+mn-lt"/>
              </a:rPr>
              <a:t>Each event results in a message in windows queue.  Response happens later, if at all.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73242" y="457200"/>
            <a:ext cx="8213558" cy="9906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dirty="0"/>
              <a:t>Why Use Asynchronous </a:t>
            </a:r>
            <a:r>
              <a:rPr lang="en-US" altLang="en-US"/>
              <a:t>Systems?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5848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altLang="en-US">
                <a:latin typeface="+mn-lt"/>
              </a:rPr>
              <a:t>Windows, Queues, and Messages</a:t>
            </a:r>
          </a:p>
        </p:txBody>
      </p:sp>
      <p:graphicFrame>
        <p:nvGraphicFramePr>
          <p:cNvPr id="4098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617187"/>
              </p:ext>
            </p:extLst>
          </p:nvPr>
        </p:nvGraphicFramePr>
        <p:xfrm>
          <a:off x="457200" y="2719930"/>
          <a:ext cx="8228013" cy="36773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VISIO" r:id="rId4" imgW="8264160" imgH="4263840" progId="Visio.Drawing.6">
                  <p:embed/>
                </p:oleObj>
              </mc:Choice>
              <mc:Fallback>
                <p:oleObj name="VISIO" r:id="rId4" imgW="8264160" imgH="4263840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719930"/>
                        <a:ext cx="8228013" cy="36773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549316"/>
            <a:ext cx="8153400" cy="685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solidFill>
                  <a:schemeClr val="tx1"/>
                </a:solidFill>
                <a:latin typeface="+mn-lt"/>
              </a:rPr>
              <a:t>Graphical User Interfaces are the stereotype of message-passing systems using queues.</a:t>
            </a: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6172200" y="2743993"/>
            <a:ext cx="2514600" cy="1295400"/>
          </a:xfrm>
          <a:prstGeom prst="wedgeRoundRectCallout">
            <a:avLst>
              <a:gd name="adj1" fmla="val -33163"/>
              <a:gd name="adj2" fmla="val 158261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dirty="0">
                <a:latin typeface="+mn-lt"/>
              </a:rPr>
              <a:t>Main thread in window process blocks on call to </a:t>
            </a:r>
            <a:r>
              <a:rPr lang="en-US" altLang="en-US" sz="1200" dirty="0" err="1">
                <a:latin typeface="+mn-lt"/>
              </a:rPr>
              <a:t>GetMessage</a:t>
            </a:r>
            <a:r>
              <a:rPr lang="en-US" altLang="en-US" sz="1200" dirty="0">
                <a:latin typeface="+mn-lt"/>
              </a:rPr>
              <a:t> until a message arrives. Then it is dispatched to an event handler associated with that message.</a:t>
            </a: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1622258" y="4972133"/>
            <a:ext cx="2895600" cy="990600"/>
          </a:xfrm>
          <a:prstGeom prst="wedgeRoundRectCallout">
            <a:avLst>
              <a:gd name="adj1" fmla="val 58551"/>
              <a:gd name="adj2" fmla="val -113301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dirty="0">
                <a:latin typeface="+mn-lt"/>
              </a:rPr>
              <a:t>Messages, filtered for this window, are posted to the window’s message queue by an operating system thread.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/>
              <a:t>Windows Messaging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With the architecture shown on the previous slide a window can respond to any of many different inputs, including:</a:t>
            </a:r>
          </a:p>
          <a:p>
            <a:pPr lvl="1" eaLnBrk="1" hangingPunct="1"/>
            <a:r>
              <a:rPr lang="en-US" altLang="en-US" dirty="0"/>
              <a:t>User inputs from mouse movement, mouse buttons, and keyboard</a:t>
            </a:r>
          </a:p>
          <a:p>
            <a:pPr lvl="1" eaLnBrk="1" hangingPunct="1"/>
            <a:r>
              <a:rPr lang="en-US" altLang="en-US" dirty="0"/>
              <a:t>System events, e.g., window being uncovered by an obscuring window, and so needing to repaint its region of the screen</a:t>
            </a:r>
          </a:p>
          <a:p>
            <a:pPr lvl="1" eaLnBrk="1" hangingPunct="1"/>
            <a:r>
              <a:rPr lang="en-US" altLang="en-US" dirty="0"/>
              <a:t>Message generated from within the program running in that process, based on strategies put in place by the designer.</a:t>
            </a:r>
            <a:br>
              <a:rPr lang="en-US" altLang="en-US" sz="1000" dirty="0"/>
            </a:br>
            <a:endParaRPr lang="en-US" altLang="en-US" sz="1000" dirty="0"/>
          </a:p>
          <a:p>
            <a:pPr eaLnBrk="1" hangingPunct="1"/>
            <a:r>
              <a:rPr lang="en-US" altLang="en-US" sz="2800" dirty="0"/>
              <a:t>Even if several messages arrive before a predecessor is processed, they won’t be lost.</a:t>
            </a:r>
          </a:p>
          <a:p>
            <a:pPr marL="344487" lvl="1" indent="0" eaLnBrk="1" hangingPunct="1"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4979253"/>
              </p:ext>
            </p:extLst>
          </p:nvPr>
        </p:nvGraphicFramePr>
        <p:xfrm>
          <a:off x="2971800" y="1447800"/>
          <a:ext cx="5715000" cy="4989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VISIO" r:id="rId4" imgW="8264160" imgH="4606560" progId="Visio.Drawing.6">
                  <p:embed/>
                </p:oleObj>
              </mc:Choice>
              <mc:Fallback>
                <p:oleObj name="VISIO" r:id="rId4" imgW="8264160" imgH="4606560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447800"/>
                        <a:ext cx="5715000" cy="49890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3733800"/>
            <a:ext cx="4572000" cy="2438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1800" dirty="0">
                <a:solidFill>
                  <a:schemeClr val="tx1"/>
                </a:solidFill>
                <a:latin typeface="+mn-lt"/>
              </a:rPr>
              <a:t>The system must have </a:t>
            </a:r>
            <a:r>
              <a:rPr lang="en-US" altLang="en-US" sz="1800" b="1" dirty="0">
                <a:solidFill>
                  <a:schemeClr val="tx1"/>
                </a:solidFill>
                <a:latin typeface="+mn-lt"/>
              </a:rPr>
              <a:t>high availability</a:t>
            </a:r>
            <a:r>
              <a:rPr lang="en-US" altLang="en-US" sz="18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lvl="1" eaLnBrk="1" hangingPunct="1"/>
            <a:r>
              <a:rPr lang="en-US" altLang="en-US" sz="1600" dirty="0">
                <a:solidFill>
                  <a:schemeClr val="tx1"/>
                </a:solidFill>
                <a:latin typeface="+mn-lt"/>
              </a:rPr>
              <a:t>One object may serve as a gateway interface to a service, handling each request by constructing a thread to asynchronously provide the service.</a:t>
            </a:r>
          </a:p>
          <a:p>
            <a:pPr lvl="1" eaLnBrk="1" hangingPunct="1"/>
            <a:r>
              <a:rPr lang="en-US" altLang="en-US" sz="1600" dirty="0">
                <a:solidFill>
                  <a:schemeClr val="tx1"/>
                </a:solidFill>
                <a:latin typeface="+mn-lt"/>
              </a:rPr>
              <a:t>Socket listener must quickly dispose of a connection so that it can go back to listening for other requests to connect and clients find the server available.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73242" y="457200"/>
            <a:ext cx="8213558" cy="9906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dirty="0"/>
              <a:t>Why Use Asynchronous </a:t>
            </a:r>
            <a:r>
              <a:rPr lang="en-US" altLang="en-US"/>
              <a:t>Systems?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1590199"/>
              </p:ext>
            </p:extLst>
          </p:nvPr>
        </p:nvGraphicFramePr>
        <p:xfrm>
          <a:off x="473243" y="1447801"/>
          <a:ext cx="8213558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Visio" r:id="rId4" imgW="7806969" imgH="4155727" progId="Visio.Drawing.11">
                  <p:embed/>
                </p:oleObj>
              </mc:Choice>
              <mc:Fallback>
                <p:oleObj name="Visio" r:id="rId4" imgW="7806969" imgH="4155727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243" y="1447801"/>
                        <a:ext cx="8213558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438400" y="5013158"/>
            <a:ext cx="6400800" cy="1828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1800" dirty="0">
                <a:solidFill>
                  <a:schemeClr val="tx1"/>
                </a:solidFill>
                <a:latin typeface="+mn-lt"/>
              </a:rPr>
              <a:t>The services need to be </a:t>
            </a:r>
            <a:r>
              <a:rPr lang="en-US" altLang="en-US" sz="1800" b="1" dirty="0">
                <a:solidFill>
                  <a:schemeClr val="tx1"/>
                </a:solidFill>
                <a:latin typeface="+mn-lt"/>
              </a:rPr>
              <a:t>controllable</a:t>
            </a:r>
            <a:r>
              <a:rPr lang="en-US" altLang="en-US" sz="18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lvl="1" eaLnBrk="1" hangingPunct="1"/>
            <a:r>
              <a:rPr lang="en-US" altLang="en-US" sz="1600" dirty="0">
                <a:solidFill>
                  <a:schemeClr val="tx1"/>
                </a:solidFill>
                <a:latin typeface="+mn-lt"/>
              </a:rPr>
              <a:t>Activities within threads can be suspended, resumed, and stopped by other threads. Controller issues command but does not wait for action.</a:t>
            </a:r>
          </a:p>
          <a:p>
            <a:pPr eaLnBrk="1" hangingPunct="1"/>
            <a:r>
              <a:rPr lang="en-US" altLang="en-US" sz="1800" dirty="0">
                <a:solidFill>
                  <a:schemeClr val="tx1"/>
                </a:solidFill>
                <a:latin typeface="+mn-lt"/>
              </a:rPr>
              <a:t>The system needs to </a:t>
            </a:r>
            <a:r>
              <a:rPr lang="en-US" altLang="en-US" sz="1800" b="1" dirty="0">
                <a:solidFill>
                  <a:schemeClr val="tx1"/>
                </a:solidFill>
                <a:latin typeface="+mn-lt"/>
              </a:rPr>
              <a:t>send asynchronous messages</a:t>
            </a:r>
            <a:r>
              <a:rPr lang="en-US" altLang="en-US" sz="18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lvl="1" eaLnBrk="1" hangingPunct="1"/>
            <a:r>
              <a:rPr lang="en-US" altLang="en-US" sz="1600" dirty="0">
                <a:solidFill>
                  <a:schemeClr val="tx1"/>
                </a:solidFill>
                <a:latin typeface="+mn-lt"/>
              </a:rPr>
              <a:t>The calling object may not care when a requested action is performed, at least within some reasonable bounds.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73242" y="457200"/>
            <a:ext cx="8213558" cy="9906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dirty="0"/>
              <a:t>Why Use Asynchronous </a:t>
            </a:r>
            <a:r>
              <a:rPr lang="en-US" altLang="en-US"/>
              <a:t>Systems?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687" y="1113917"/>
            <a:ext cx="8303455" cy="1927225"/>
          </a:xfrm>
        </p:spPr>
        <p:txBody>
          <a:bodyPr>
            <a:normAutofit/>
          </a:bodyPr>
          <a:lstStyle/>
          <a:p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Asynchronous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9686" y="3041142"/>
            <a:ext cx="7964713" cy="1752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sz="2800" dirty="0"/>
              <a:t>Jim Fawcett</a:t>
            </a:r>
          </a:p>
          <a:p>
            <a:pPr>
              <a:defRPr/>
            </a:pPr>
            <a:r>
              <a:rPr lang="en-US" altLang="en-US" sz="2800" dirty="0"/>
              <a:t>Software Modeling</a:t>
            </a:r>
          </a:p>
          <a:p>
            <a:pPr>
              <a:defRPr/>
            </a:pPr>
            <a:r>
              <a:rPr lang="en-US" altLang="en-US" sz="2800" dirty="0"/>
              <a:t>Copyright © 1999-2017</a:t>
            </a:r>
          </a:p>
        </p:txBody>
      </p:sp>
    </p:spTree>
    <p:extLst>
      <p:ext uri="{BB962C8B-B14F-4D97-AF65-F5344CB8AC3E}">
        <p14:creationId xmlns:p14="http://schemas.microsoft.com/office/powerpoint/2010/main" val="15420123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1878641"/>
              </p:ext>
            </p:extLst>
          </p:nvPr>
        </p:nvGraphicFramePr>
        <p:xfrm>
          <a:off x="473242" y="1676400"/>
          <a:ext cx="5013159" cy="415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Visio" r:id="rId4" imgW="6892569" imgH="4155727" progId="Visio.Drawing.11">
                  <p:embed/>
                </p:oleObj>
              </mc:Choice>
              <mc:Fallback>
                <p:oleObj name="Visio" r:id="rId4" imgW="6892569" imgH="4155727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242" y="1676400"/>
                        <a:ext cx="5013159" cy="415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57800" y="1676400"/>
            <a:ext cx="3429000" cy="49530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en-US" sz="2800" dirty="0">
                <a:solidFill>
                  <a:schemeClr val="tx1"/>
                </a:solidFill>
                <a:latin typeface="+mn-lt"/>
              </a:rPr>
              <a:t>The system may need to </a:t>
            </a:r>
            <a:r>
              <a:rPr lang="en-US" altLang="en-US" sz="2800" b="1" dirty="0">
                <a:solidFill>
                  <a:schemeClr val="tx1"/>
                </a:solidFill>
                <a:latin typeface="+mn-lt"/>
              </a:rPr>
              <a:t>handle bursty events</a:t>
            </a:r>
            <a:r>
              <a:rPr lang="en-US" altLang="en-US" sz="2800" dirty="0">
                <a:solidFill>
                  <a:schemeClr val="tx1"/>
                </a:solidFill>
                <a:latin typeface="+mn-lt"/>
              </a:rPr>
              <a:t>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400" dirty="0">
                <a:solidFill>
                  <a:schemeClr val="tx1"/>
                </a:solidFill>
                <a:latin typeface="+mn-lt"/>
              </a:rPr>
              <a:t>Some events may occur in rapid succession for brief periods, perhaps far faster than the system can react to them. When this happens, an asynchronous system can </a:t>
            </a:r>
            <a:r>
              <a:rPr lang="en-US" altLang="en-US" sz="2400" dirty="0" err="1">
                <a:solidFill>
                  <a:schemeClr val="tx1"/>
                </a:solidFill>
                <a:latin typeface="+mn-lt"/>
              </a:rPr>
              <a:t>enqueue</a:t>
            </a:r>
            <a:r>
              <a:rPr lang="en-US" altLang="en-US" sz="2400" dirty="0">
                <a:solidFill>
                  <a:schemeClr val="tx1"/>
                </a:solidFill>
                <a:latin typeface="+mn-lt"/>
              </a:rPr>
              <a:t> requests to work on at a later time.</a:t>
            </a:r>
          </a:p>
          <a:p>
            <a:pPr eaLnBrk="1" hangingPunct="1"/>
            <a:endParaRPr lang="en-US" alt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73242" y="457200"/>
            <a:ext cx="8213558" cy="9906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dirty="0"/>
              <a:t>Why Use Asynchronous </a:t>
            </a:r>
            <a:r>
              <a:rPr lang="en-US" altLang="en-US"/>
              <a:t>Systems?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417095" y="1752600"/>
            <a:ext cx="3733800" cy="4606925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en-US" dirty="0"/>
              <a:t>A synchronous radar would require the signal processor to wait when it sends a report for the report to be processed at several levels.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/>
              <a:t>This just will not work. The signal processor must operate at a high rate of speed to service all of the cells in coverage.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/>
              <a:t>Each radar component must function independently on the inputs provided to it.</a:t>
            </a:r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533400"/>
            <a:ext cx="4648200" cy="9906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dirty="0"/>
              <a:t>Synchronous Radar</a:t>
            </a:r>
            <a:br>
              <a:rPr lang="en-US" altLang="en-US" dirty="0"/>
            </a:br>
            <a:r>
              <a:rPr lang="en-US" altLang="en-US" dirty="0"/>
              <a:t>Just Won’t Work!</a:t>
            </a:r>
          </a:p>
        </p:txBody>
      </p:sp>
      <p:graphicFrame>
        <p:nvGraphicFramePr>
          <p:cNvPr id="8194" name="Object 5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26483759"/>
              </p:ext>
            </p:extLst>
          </p:nvPr>
        </p:nvGraphicFramePr>
        <p:xfrm>
          <a:off x="4114800" y="304800"/>
          <a:ext cx="4884737" cy="640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Visio" r:id="rId4" imgW="5663160" imgH="8409600" progId="Visio.Drawing.11">
                  <p:embed/>
                </p:oleObj>
              </mc:Choice>
              <mc:Fallback>
                <p:oleObj name="Visio" r:id="rId4" imgW="5663160" imgH="8409600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04800"/>
                        <a:ext cx="4884737" cy="640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9378217"/>
              </p:ext>
            </p:extLst>
          </p:nvPr>
        </p:nvGraphicFramePr>
        <p:xfrm>
          <a:off x="3565358" y="1524000"/>
          <a:ext cx="5378116" cy="5037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Visio" r:id="rId4" imgW="6786000" imgH="6010200" progId="Visio.Drawing.11">
                  <p:embed/>
                </p:oleObj>
              </mc:Choice>
              <mc:Fallback>
                <p:oleObj name="Visio" r:id="rId4" imgW="6786000" imgH="6010200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5358" y="1524000"/>
                        <a:ext cx="5378116" cy="5037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441158" y="1524000"/>
            <a:ext cx="3124200" cy="48006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en-US" dirty="0"/>
              <a:t>In the asynchronous radar each component computes its output and deposits it in a queue for processing by the next layer.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/>
              <a:t>The messages at the top of the chain are small and arrive at a high rate.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/>
              <a:t>Message lower in the chain are larger and less frequent.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73242" y="457200"/>
            <a:ext cx="8213558" cy="9906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dirty="0"/>
              <a:t>Asynchronous Radar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en-US" sz="1800" dirty="0"/>
              <a:t>There are several ways to support asynchronous operation. All of these use asynchronous methods:</a:t>
            </a:r>
          </a:p>
          <a:p>
            <a:pPr lvl="1" eaLnBrk="1" hangingPunct="1"/>
            <a:r>
              <a:rPr lang="en-US" altLang="en-US" sz="1600" dirty="0"/>
              <a:t>Create a new thread</a:t>
            </a:r>
          </a:p>
          <a:p>
            <a:pPr lvl="2" eaLnBrk="1" hangingPunct="1"/>
            <a:r>
              <a:rPr lang="en-US" altLang="en-US" sz="1400" dirty="0"/>
              <a:t>Pass it the method to run asynchronously, using a </a:t>
            </a:r>
            <a:r>
              <a:rPr lang="en-US" altLang="en-US" sz="1400" dirty="0" err="1"/>
              <a:t>ThreadStart</a:t>
            </a:r>
            <a:r>
              <a:rPr lang="en-US" altLang="en-US" sz="1400" dirty="0"/>
              <a:t> delegate.</a:t>
            </a:r>
          </a:p>
          <a:p>
            <a:pPr lvl="1" eaLnBrk="1" hangingPunct="1"/>
            <a:r>
              <a:rPr lang="en-US" altLang="en-US" sz="1800" dirty="0"/>
              <a:t>Use a C# Task</a:t>
            </a:r>
          </a:p>
          <a:p>
            <a:pPr lvl="2" eaLnBrk="1" hangingPunct="1"/>
            <a:r>
              <a:rPr lang="en-US" altLang="en-US" sz="1400" dirty="0"/>
              <a:t>Bind a lambda to the task, execute, and eventually wait for a result.</a:t>
            </a:r>
          </a:p>
          <a:p>
            <a:pPr lvl="1" eaLnBrk="1" hangingPunct="1"/>
            <a:r>
              <a:rPr lang="en-US" altLang="en-US" sz="1600" dirty="0"/>
              <a:t>Use a thread from a </a:t>
            </a:r>
            <a:r>
              <a:rPr lang="en-US" altLang="en-US" sz="1600" dirty="0" err="1"/>
              <a:t>ThreadPool</a:t>
            </a:r>
            <a:endParaRPr lang="en-US" altLang="en-US" sz="1600" dirty="0"/>
          </a:p>
          <a:p>
            <a:pPr lvl="2" eaLnBrk="1" hangingPunct="1"/>
            <a:r>
              <a:rPr lang="en-US" altLang="en-US" sz="1400" dirty="0"/>
              <a:t>Queue a work item with a delegate pointing to the method to run asynchronously.</a:t>
            </a:r>
          </a:p>
          <a:p>
            <a:pPr lvl="1" eaLnBrk="1" hangingPunct="1"/>
            <a:r>
              <a:rPr lang="en-US" altLang="en-US" sz="1600" dirty="0"/>
              <a:t>Use a </a:t>
            </a:r>
            <a:r>
              <a:rPr lang="en-US" altLang="en-US" sz="1600" dirty="0" err="1"/>
              <a:t>BackgroundWorker</a:t>
            </a:r>
            <a:r>
              <a:rPr lang="en-US" altLang="en-US" sz="1600" dirty="0"/>
              <a:t> in a Form</a:t>
            </a:r>
          </a:p>
          <a:p>
            <a:pPr lvl="2" eaLnBrk="1" hangingPunct="1"/>
            <a:r>
              <a:rPr lang="en-US" altLang="en-US" sz="1400" dirty="0"/>
              <a:t>Has useful events for signaling progress and completion.</a:t>
            </a:r>
          </a:p>
          <a:p>
            <a:pPr lvl="1" eaLnBrk="1" hangingPunct="1"/>
            <a:r>
              <a:rPr lang="en-US" altLang="en-US" sz="1600" dirty="0"/>
              <a:t>Use a delegate’s </a:t>
            </a:r>
            <a:r>
              <a:rPr lang="en-US" altLang="en-US" sz="1600" dirty="0" err="1"/>
              <a:t>BeginInvoke</a:t>
            </a:r>
            <a:r>
              <a:rPr lang="en-US" altLang="en-US" sz="1600" dirty="0"/>
              <a:t>(), </a:t>
            </a:r>
            <a:r>
              <a:rPr lang="en-US" altLang="en-US" sz="1600" dirty="0" err="1"/>
              <a:t>EndInvoke</a:t>
            </a:r>
            <a:r>
              <a:rPr lang="en-US" altLang="en-US" sz="1600" dirty="0"/>
              <a:t>() methods</a:t>
            </a:r>
          </a:p>
          <a:p>
            <a:pPr lvl="2" eaLnBrk="1" hangingPunct="1"/>
            <a:r>
              <a:rPr lang="en-US" altLang="en-US" sz="1400" dirty="0"/>
              <a:t>Runs the delegate’s methods asynchronously</a:t>
            </a:r>
          </a:p>
          <a:p>
            <a:pPr lvl="1" eaLnBrk="1" hangingPunct="1"/>
            <a:r>
              <a:rPr lang="en-US" altLang="en-US" sz="1600" dirty="0"/>
              <a:t>Use a Form’s </a:t>
            </a:r>
            <a:r>
              <a:rPr lang="en-US" altLang="en-US" sz="1600" dirty="0" err="1"/>
              <a:t>BeginInvoke</a:t>
            </a:r>
            <a:r>
              <a:rPr lang="en-US" altLang="en-US" sz="1600" dirty="0"/>
              <a:t>(), </a:t>
            </a:r>
            <a:r>
              <a:rPr lang="en-US" altLang="en-US" sz="1600" dirty="0" err="1"/>
              <a:t>EndInvoke</a:t>
            </a:r>
            <a:r>
              <a:rPr lang="en-US" altLang="en-US" sz="1600" dirty="0"/>
              <a:t>() methods</a:t>
            </a:r>
          </a:p>
          <a:p>
            <a:pPr lvl="2" eaLnBrk="1" hangingPunct="1"/>
            <a:r>
              <a:rPr lang="en-US" altLang="en-US" sz="1400" dirty="0"/>
              <a:t>Allows a worker thread to call a Form method running on the Form’s UI thread.</a:t>
            </a:r>
          </a:p>
          <a:p>
            <a:pPr lvl="1" eaLnBrk="1" hangingPunct="1"/>
            <a:r>
              <a:rPr lang="en-US" altLang="en-US" sz="1600" dirty="0"/>
              <a:t>Use a class that implements </a:t>
            </a:r>
            <a:r>
              <a:rPr lang="en-US" altLang="en-US" sz="1600" dirty="0" err="1"/>
              <a:t>ISynchronizeInvoke</a:t>
            </a:r>
            <a:r>
              <a:rPr lang="en-US" altLang="en-US" sz="1600" dirty="0"/>
              <a:t> interface</a:t>
            </a:r>
          </a:p>
          <a:p>
            <a:pPr lvl="2" eaLnBrk="1" hangingPunct="1"/>
            <a:r>
              <a:rPr lang="en-US" altLang="en-US" sz="1400" dirty="0"/>
              <a:t>The </a:t>
            </a:r>
            <a:r>
              <a:rPr lang="en-US" altLang="en-US" sz="1400" dirty="0" err="1"/>
              <a:t>ISynchronize</a:t>
            </a:r>
            <a:r>
              <a:rPr lang="en-US" altLang="en-US" sz="1400" dirty="0"/>
              <a:t> interface declares methods:</a:t>
            </a:r>
            <a:br>
              <a:rPr lang="en-US" altLang="en-US" sz="1400" dirty="0"/>
            </a:br>
            <a:r>
              <a:rPr lang="en-US" altLang="en-US" sz="1400" dirty="0" err="1"/>
              <a:t>InvokeRequired</a:t>
            </a:r>
            <a:r>
              <a:rPr lang="en-US" altLang="en-US" sz="1400" dirty="0"/>
              <a:t>(), </a:t>
            </a:r>
            <a:r>
              <a:rPr lang="en-US" altLang="en-US" sz="1400" dirty="0" err="1"/>
              <a:t>BeginInvoke</a:t>
            </a:r>
            <a:r>
              <a:rPr lang="en-US" altLang="en-US" sz="1400" dirty="0"/>
              <a:t>(), </a:t>
            </a:r>
            <a:r>
              <a:rPr lang="en-US" altLang="en-US" sz="1400" dirty="0" err="1"/>
              <a:t>EndInvoke</a:t>
            </a:r>
            <a:r>
              <a:rPr lang="en-US" altLang="en-US" sz="1400" dirty="0"/>
              <a:t>(), Invoke()</a:t>
            </a:r>
          </a:p>
          <a:p>
            <a:pPr lvl="1" eaLnBrk="1" hangingPunct="1"/>
            <a:endParaRPr lang="en-US" altLang="en-US" sz="18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73242" y="457200"/>
            <a:ext cx="8213558" cy="9906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altLang="en-US" dirty="0"/>
              <a:t>Asynchronous Operation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altLang="en-US"/>
              <a:t>Create a Thread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class </a:t>
            </a:r>
            <a:r>
              <a:rPr lang="en-US" altLang="en-US" b="1" dirty="0" err="1">
                <a:latin typeface="Courier New" panose="02070309020205020404" pitchFamily="49" charset="0"/>
              </a:rPr>
              <a:t>QueuedMessageDemo</a:t>
            </a:r>
            <a:r>
              <a:rPr lang="en-US" altLang="en-US" b="1" dirty="0">
                <a:latin typeface="Courier New" panose="02070309020205020404" pitchFamily="49" charset="0"/>
              </a:rPr>
              <a:t> {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  // declare and initialize member data used as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  // parameters for </a:t>
            </a:r>
            <a:r>
              <a:rPr lang="en-US" altLang="en-US" b="1" dirty="0" err="1">
                <a:latin typeface="Courier New" panose="02070309020205020404" pitchFamily="49" charset="0"/>
              </a:rPr>
              <a:t>ThreadProc</a:t>
            </a:r>
            <a:br>
              <a:rPr lang="en-US" altLang="en-US" sz="800" b="1" dirty="0">
                <a:latin typeface="Courier New" panose="02070309020205020404" pitchFamily="49" charset="0"/>
              </a:rPr>
            </a:br>
            <a:br>
              <a:rPr lang="en-US" altLang="en-US" sz="800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 public void </a:t>
            </a:r>
            <a:r>
              <a:rPr lang="en-US" altLang="en-US" b="1" dirty="0" err="1">
                <a:latin typeface="Courier New" panose="02070309020205020404" pitchFamily="49" charset="0"/>
              </a:rPr>
              <a:t>ThreadProc</a:t>
            </a:r>
            <a:r>
              <a:rPr lang="en-US" altLang="en-US" b="1" dirty="0">
                <a:latin typeface="Courier New" panose="02070309020205020404" pitchFamily="49" charset="0"/>
              </a:rPr>
              <a:t>() { … }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}</a:t>
            </a:r>
            <a:br>
              <a:rPr lang="en-US" altLang="en-US" b="1" dirty="0">
                <a:latin typeface="Courier New" panose="02070309020205020404" pitchFamily="49" charset="0"/>
              </a:rPr>
            </a:br>
            <a:endParaRPr lang="en-US" altLang="en-US" sz="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dirty="0">
                <a:cs typeface="Tahoma" panose="020B0604030504040204" pitchFamily="34" charset="0"/>
              </a:rPr>
              <a:t>Use </a:t>
            </a:r>
            <a:r>
              <a:rPr lang="en-US" altLang="en-US" dirty="0" err="1">
                <a:cs typeface="Tahoma" panose="020B0604030504040204" pitchFamily="34" charset="0"/>
              </a:rPr>
              <a:t>System.Threading.ThreadStart</a:t>
            </a:r>
            <a:r>
              <a:rPr lang="en-US" altLang="en-US" dirty="0">
                <a:cs typeface="Tahoma" panose="020B0604030504040204" pitchFamily="34" charset="0"/>
              </a:rPr>
              <a:t> delegate:</a:t>
            </a:r>
            <a:br>
              <a:rPr lang="en-US" altLang="en-US" dirty="0">
                <a:cs typeface="Tahoma" panose="020B0604030504040204" pitchFamily="34" charset="0"/>
              </a:rPr>
            </a:br>
            <a:br>
              <a:rPr lang="en-US" altLang="en-US" sz="800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Thread child 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 = new Thread(new </a:t>
            </a:r>
            <a:r>
              <a:rPr lang="en-US" altLang="en-US" b="1" dirty="0" err="1">
                <a:latin typeface="Courier New" panose="02070309020205020404" pitchFamily="49" charset="0"/>
              </a:rPr>
              <a:t>ThreadStart</a:t>
            </a:r>
            <a:r>
              <a:rPr lang="en-US" altLang="en-US" b="1" dirty="0">
                <a:latin typeface="Courier New" panose="02070309020205020404" pitchFamily="49" charset="0"/>
              </a:rPr>
              <a:t>(</a:t>
            </a:r>
            <a:r>
              <a:rPr lang="en-US" altLang="en-US" b="1" dirty="0" err="1">
                <a:latin typeface="Courier New" panose="02070309020205020404" pitchFamily="49" charset="0"/>
              </a:rPr>
              <a:t>demo.ThreadProc</a:t>
            </a:r>
            <a:r>
              <a:rPr lang="en-US" altLang="en-US" b="1" dirty="0">
                <a:latin typeface="Courier New" panose="02070309020205020404" pitchFamily="49" charset="0"/>
              </a:rPr>
              <a:t>));</a:t>
            </a:r>
          </a:p>
          <a:p>
            <a:pPr marL="0" indent="0" eaLnBrk="1" hangingPunct="1">
              <a:lnSpc>
                <a:spcPct val="120000"/>
              </a:lnSpc>
              <a:buNone/>
            </a:pPr>
            <a:r>
              <a:rPr lang="en-US" altLang="en-US" b="1" dirty="0"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latin typeface="Courier New" panose="02070309020205020404" pitchFamily="49" charset="0"/>
              </a:rPr>
              <a:t>child.Start</a:t>
            </a:r>
            <a:r>
              <a:rPr lang="en-US" altLang="en-US" b="1" dirty="0">
                <a:latin typeface="Courier New" panose="02070309020205020404" pitchFamily="49" charset="0"/>
              </a:rPr>
              <a:t>();</a:t>
            </a:r>
            <a:br>
              <a:rPr lang="en-US" altLang="en-US" b="1" dirty="0">
                <a:latin typeface="Courier New" panose="02070309020205020404" pitchFamily="49" charset="0"/>
              </a:rPr>
            </a:br>
            <a:endParaRPr lang="en-US" altLang="en-US" sz="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dirty="0">
                <a:cs typeface="Tahoma" panose="020B0604030504040204" pitchFamily="34" charset="0"/>
              </a:rPr>
              <a:t>Here, demo is an instance of </a:t>
            </a:r>
            <a:r>
              <a:rPr lang="en-US" altLang="en-US" dirty="0" err="1">
                <a:cs typeface="Tahoma" panose="020B0604030504040204" pitchFamily="34" charset="0"/>
              </a:rPr>
              <a:t>QueuedMessageDemo</a:t>
            </a:r>
            <a:r>
              <a:rPr lang="en-US" altLang="en-US" dirty="0">
                <a:cs typeface="Tahoma" panose="020B0604030504040204" pitchFamily="34" charset="0"/>
              </a:rPr>
              <a:t>. The </a:t>
            </a:r>
            <a:r>
              <a:rPr lang="en-US" altLang="en-US" dirty="0" err="1">
                <a:cs typeface="Tahoma" panose="020B0604030504040204" pitchFamily="34" charset="0"/>
              </a:rPr>
              <a:t>ThreadProc</a:t>
            </a:r>
            <a:r>
              <a:rPr lang="en-US" altLang="en-US" dirty="0">
                <a:cs typeface="Tahoma" panose="020B0604030504040204" pitchFamily="34" charset="0"/>
              </a:rPr>
              <a:t> function runs asynchronously and the call to Start returns immediately.</a:t>
            </a:r>
          </a:p>
          <a:p>
            <a:pPr eaLnBrk="1" hangingPunct="1"/>
            <a:endParaRPr lang="en-US" altLang="en-US" b="1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dirty="0"/>
              <a:t>Use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Tasks accept a delegate or lambda to define operation.</a:t>
            </a:r>
          </a:p>
          <a:p>
            <a:r>
              <a:rPr lang="en-US" sz="2800" dirty="0"/>
              <a:t>Tasks can return a value or handle to an instance.</a:t>
            </a:r>
            <a:br>
              <a:rPr lang="en-US" sz="2800" dirty="0"/>
            </a:br>
            <a:r>
              <a:rPr lang="en-US" sz="2800" dirty="0"/>
              <a:t> </a:t>
            </a:r>
          </a:p>
          <a:p>
            <a:pPr marL="344487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Task&lt;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t = new Task&lt;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&gt;(</a:t>
            </a:r>
            <a:b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() =&gt;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dt.methodWithResult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taskName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sleepTime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);</a:t>
            </a:r>
          </a:p>
          <a:p>
            <a:pPr marL="344487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t.Start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b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// do some useful work here</a:t>
            </a:r>
          </a:p>
          <a:p>
            <a:pPr marL="344487" lvl="1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b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id 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t.Result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  // blocking call</a:t>
            </a:r>
          </a:p>
        </p:txBody>
      </p:sp>
    </p:spTree>
    <p:extLst>
      <p:ext uri="{BB962C8B-B14F-4D97-AF65-F5344CB8AC3E}">
        <p14:creationId xmlns:p14="http://schemas.microsoft.com/office/powerpoint/2010/main" val="6019322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altLang="en-US"/>
              <a:t>ThreadPool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altLang="en-US" sz="2200" b="1" dirty="0">
                <a:latin typeface="Courier New" panose="02070309020205020404" pitchFamily="49" charset="0"/>
              </a:rPr>
              <a:t>class </a:t>
            </a:r>
            <a:r>
              <a:rPr lang="en-US" altLang="en-US" sz="2200" b="1" dirty="0" err="1">
                <a:latin typeface="Courier New" panose="02070309020205020404" pitchFamily="49" charset="0"/>
              </a:rPr>
              <a:t>TpDemo</a:t>
            </a:r>
            <a:r>
              <a:rPr lang="en-US" altLang="en-US" sz="2200" b="1" dirty="0">
                <a:latin typeface="Courier New" panose="02070309020205020404" pitchFamily="49" charset="0"/>
              </a:rPr>
              <a:t> {</a:t>
            </a:r>
            <a:br>
              <a:rPr lang="en-US" altLang="en-US" sz="2200" b="1" dirty="0">
                <a:latin typeface="Courier New" panose="02070309020205020404" pitchFamily="49" charset="0"/>
              </a:rPr>
            </a:br>
            <a:r>
              <a:rPr lang="en-US" altLang="en-US" sz="2200" b="1" dirty="0">
                <a:latin typeface="Courier New" panose="02070309020205020404" pitchFamily="49" charset="0"/>
              </a:rPr>
              <a:t>   // declare and initialize member data used as</a:t>
            </a:r>
            <a:br>
              <a:rPr lang="en-US" altLang="en-US" sz="2200" b="1" dirty="0">
                <a:latin typeface="Courier New" panose="02070309020205020404" pitchFamily="49" charset="0"/>
              </a:rPr>
            </a:br>
            <a:r>
              <a:rPr lang="en-US" altLang="en-US" sz="2200" b="1" dirty="0">
                <a:latin typeface="Courier New" panose="02070309020205020404" pitchFamily="49" charset="0"/>
              </a:rPr>
              <a:t>   // parameters for </a:t>
            </a:r>
            <a:r>
              <a:rPr lang="en-US" altLang="en-US" sz="2200" b="1" dirty="0" err="1">
                <a:latin typeface="Courier New" panose="02070309020205020404" pitchFamily="49" charset="0"/>
              </a:rPr>
              <a:t>ThreadProc</a:t>
            </a:r>
            <a:br>
              <a:rPr lang="en-US" altLang="en-US" sz="600" b="1" dirty="0">
                <a:latin typeface="Courier New" panose="02070309020205020404" pitchFamily="49" charset="0"/>
              </a:rPr>
            </a:br>
            <a:br>
              <a:rPr lang="en-US" altLang="en-US" sz="600" b="1" dirty="0">
                <a:latin typeface="Courier New" panose="02070309020205020404" pitchFamily="49" charset="0"/>
              </a:rPr>
            </a:br>
            <a:r>
              <a:rPr lang="en-US" altLang="en-US" sz="2200" b="1" dirty="0">
                <a:latin typeface="Courier New" panose="02070309020205020404" pitchFamily="49" charset="0"/>
              </a:rPr>
              <a:t> 	public void </a:t>
            </a:r>
            <a:r>
              <a:rPr lang="en-US" altLang="en-US" sz="2200" b="1" dirty="0" err="1">
                <a:latin typeface="Courier New" panose="02070309020205020404" pitchFamily="49" charset="0"/>
              </a:rPr>
              <a:t>ThreadProc</a:t>
            </a:r>
            <a:r>
              <a:rPr lang="en-US" altLang="en-US" sz="2200" b="1" dirty="0">
                <a:latin typeface="Courier New" panose="02070309020205020404" pitchFamily="49" charset="0"/>
              </a:rPr>
              <a:t>() { … }</a:t>
            </a:r>
            <a:br>
              <a:rPr lang="en-US" altLang="en-US" sz="2200" b="1" dirty="0">
                <a:latin typeface="Courier New" panose="02070309020205020404" pitchFamily="49" charset="0"/>
              </a:rPr>
            </a:br>
            <a:r>
              <a:rPr lang="en-US" altLang="en-US" sz="2200" b="1" dirty="0">
                <a:latin typeface="Courier New" panose="02070309020205020404" pitchFamily="49" charset="0"/>
              </a:rPr>
              <a:t>}</a:t>
            </a:r>
            <a:br>
              <a:rPr lang="en-US" altLang="en-US" sz="2200" b="1" dirty="0">
                <a:latin typeface="Courier New" panose="02070309020205020404" pitchFamily="49" charset="0"/>
              </a:rPr>
            </a:br>
            <a:endParaRPr lang="en-US" altLang="en-US" sz="600" b="1" dirty="0">
              <a:latin typeface="Courier New" panose="02070309020205020404" pitchFamily="49" charset="0"/>
            </a:endParaRPr>
          </a:p>
          <a:p>
            <a:pPr marL="0" indent="0" eaLnBrk="1" hangingPunct="1">
              <a:buNone/>
            </a:pP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WaitCallback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callforward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= new 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WaitCallback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dem.threadProc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altLang="en-US" sz="600" b="1" dirty="0"/>
            </a:br>
            <a:endParaRPr lang="en-US" altLang="en-US" sz="600" b="1" dirty="0"/>
          </a:p>
          <a:p>
            <a:pPr marL="0" indent="0" eaLnBrk="1" hangingPunct="1">
              <a:buNone/>
            </a:pP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ThreadPool.QueueUserWorkItem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callforward,null</a:t>
            </a:r>
            <a: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alt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alt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/>
            <a:r>
              <a:rPr lang="en-US" altLang="en-US" sz="2200" dirty="0"/>
              <a:t>The instance </a:t>
            </a:r>
            <a:r>
              <a:rPr lang="en-US" altLang="en-US" sz="2200" dirty="0" err="1"/>
              <a:t>dem</a:t>
            </a:r>
            <a:r>
              <a:rPr lang="en-US" altLang="en-US" sz="2200" dirty="0"/>
              <a:t> is of type </a:t>
            </a:r>
            <a:r>
              <a:rPr lang="en-US" altLang="en-US" sz="2200" dirty="0" err="1"/>
              <a:t>TpDemo</a:t>
            </a:r>
            <a:r>
              <a:rPr lang="en-US" altLang="en-US" sz="2200" dirty="0"/>
              <a:t>. </a:t>
            </a:r>
            <a:r>
              <a:rPr lang="en-US" altLang="en-US" sz="2200" dirty="0" err="1"/>
              <a:t>WaitCallback</a:t>
            </a:r>
            <a:r>
              <a:rPr lang="en-US" altLang="en-US" sz="2200" dirty="0"/>
              <a:t> is a delegate defined in </a:t>
            </a:r>
            <a:r>
              <a:rPr lang="en-US" altLang="en-US" sz="2200" dirty="0" err="1"/>
              <a:t>System.Threading</a:t>
            </a:r>
            <a:r>
              <a:rPr lang="en-US" altLang="en-US" sz="2200" dirty="0"/>
              <a:t>. The call to </a:t>
            </a:r>
            <a:r>
              <a:rPr lang="en-US" altLang="en-US" sz="2200" dirty="0" err="1"/>
              <a:t>QueueUserWorkItem</a:t>
            </a:r>
            <a:r>
              <a:rPr lang="en-US" altLang="en-US" sz="2200" dirty="0"/>
              <a:t> is asynchronous, returning immediately.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altLang="en-US"/>
              <a:t>BackgroundWorker</a:t>
            </a:r>
            <a:endParaRPr lang="en-US" alt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FormWithTask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: Form</a:t>
            </a:r>
            <a:b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delegate void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TextInserter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(string text);</a:t>
            </a:r>
            <a:b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// …</a:t>
            </a:r>
            <a:br>
              <a:rPr lang="en-US" alt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altLang="en-US" sz="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dirty="0">
                <a:cs typeface="Courier New" panose="02070309020205020404" pitchFamily="49" charset="0"/>
              </a:rPr>
              <a:t>Start background </a:t>
            </a:r>
            <a:r>
              <a:rPr lang="en-US" altLang="en-US" dirty="0" err="1">
                <a:cs typeface="Courier New" panose="02070309020205020404" pitchFamily="49" charset="0"/>
              </a:rPr>
              <a:t>ThreadPool</a:t>
            </a:r>
            <a:r>
              <a:rPr lang="en-US" altLang="en-US" dirty="0">
                <a:cs typeface="Courier New" panose="02070309020205020404" pitchFamily="49" charset="0"/>
              </a:rPr>
              <a:t> thread:</a:t>
            </a:r>
            <a:b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backgroundWorker1.RunWorkerAsync();</a:t>
            </a:r>
            <a:br>
              <a:rPr lang="en-US" altLang="en-US" sz="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altLang="en-US" sz="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en-US" dirty="0">
                <a:cs typeface="Courier New" panose="02070309020205020404" pitchFamily="49" charset="0"/>
              </a:rPr>
              <a:t>Define background task:</a:t>
            </a:r>
            <a:b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private void backgroundWorker1_doWork(</a:t>
            </a:r>
            <a:b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object sender,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DoWorkEventArgs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e</a:t>
            </a:r>
            <a:b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) </a:t>
            </a:r>
            <a:b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  <a:b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this.Invoke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textInserter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new object[] { “…” })</a:t>
            </a:r>
            <a:b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// …</a:t>
            </a:r>
            <a:b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altLang="en-US"/>
              <a:t>Asynchronous Delegate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110000"/>
              </a:lnSpc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class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Asynch</a:t>
            </a:r>
            <a:br>
              <a:rPr lang="en-US" altLang="en-US" sz="1800" b="1" dirty="0">
                <a:latin typeface="Courier New" panose="02070309020205020404" pitchFamily="49" charset="0"/>
              </a:rPr>
            </a:br>
            <a:r>
              <a:rPr lang="en-US" altLang="en-US" sz="1800" b="1" dirty="0">
                <a:latin typeface="Courier New" panose="02070309020205020404" pitchFamily="49" charset="0"/>
              </a:rPr>
              <a:t>{</a:t>
            </a:r>
            <a:br>
              <a:rPr lang="en-US" altLang="en-US" sz="1800" b="1" dirty="0">
                <a:latin typeface="Courier New" panose="02070309020205020404" pitchFamily="49" charset="0"/>
              </a:rPr>
            </a:br>
            <a:r>
              <a:rPr lang="en-US" altLang="en-US" sz="1800" b="1" dirty="0">
                <a:latin typeface="Courier New" panose="02070309020205020404" pitchFamily="49" charset="0"/>
              </a:rPr>
              <a:t>    public delegate string</a:t>
            </a:r>
            <a:br>
              <a:rPr lang="en-US" altLang="en-US" sz="1800" b="1" dirty="0">
                <a:latin typeface="Courier New" panose="02070309020205020404" pitchFamily="49" charset="0"/>
              </a:rPr>
            </a:br>
            <a:r>
              <a:rPr lang="en-US" altLang="en-US" sz="1800" b="1" dirty="0">
                <a:latin typeface="Courier New" panose="02070309020205020404" pitchFamily="49" charset="0"/>
              </a:rPr>
              <a:t>     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SlowCallDelegateType</a:t>
            </a:r>
            <a:r>
              <a:rPr lang="en-US" altLang="en-US" sz="1800" b="1" dirty="0">
                <a:latin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1800" b="1" dirty="0">
                <a:latin typeface="Courier New" panose="02070309020205020404" pitchFamily="49" charset="0"/>
              </a:rPr>
              <a:t> secs);</a:t>
            </a:r>
            <a:br>
              <a:rPr lang="en-US" altLang="en-US" sz="1800" b="1" dirty="0">
                <a:latin typeface="Courier New" panose="02070309020205020404" pitchFamily="49" charset="0"/>
              </a:rPr>
            </a:br>
            <a:r>
              <a:rPr lang="en-US" altLang="en-US" sz="1800" b="1" dirty="0">
                <a:latin typeface="Courier New" panose="02070309020205020404" pitchFamily="49" charset="0"/>
              </a:rPr>
              <a:t>    public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SlowCallDelegateType</a:t>
            </a:r>
            <a:r>
              <a:rPr lang="en-US" altLang="en-US" sz="1800" b="1" dirty="0">
                <a:latin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callDelegate</a:t>
            </a:r>
            <a:r>
              <a:rPr lang="en-US" altLang="en-US" sz="1800" b="1" dirty="0">
                <a:latin typeface="Courier New" panose="02070309020205020404" pitchFamily="49" charset="0"/>
              </a:rPr>
              <a:t>;</a:t>
            </a:r>
            <a:br>
              <a:rPr lang="en-US" altLang="en-US" sz="800" b="1" dirty="0">
                <a:latin typeface="Courier New" panose="02070309020205020404" pitchFamily="49" charset="0"/>
              </a:rPr>
            </a:br>
            <a:br>
              <a:rPr lang="en-US" altLang="en-US" sz="800" b="1" dirty="0">
                <a:latin typeface="Courier New" panose="02070309020205020404" pitchFamily="49" charset="0"/>
              </a:rPr>
            </a:br>
            <a:r>
              <a:rPr lang="en-US" altLang="en-US" sz="1800" b="1" dirty="0">
                <a:latin typeface="Courier New" panose="02070309020205020404" pitchFamily="49" charset="0"/>
              </a:rPr>
              <a:t>    public string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SlowCall</a:t>
            </a:r>
            <a:r>
              <a:rPr lang="en-US" altLang="en-US" sz="1800" b="1" dirty="0">
                <a:latin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1800" b="1" dirty="0">
                <a:latin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millisecs</a:t>
            </a:r>
            <a:r>
              <a:rPr lang="en-US" altLang="en-US" sz="1800" b="1" dirty="0">
                <a:latin typeface="Courier New" panose="02070309020205020404" pitchFamily="49" charset="0"/>
              </a:rPr>
              <a:t>) { … }</a:t>
            </a:r>
            <a:br>
              <a:rPr lang="en-US" altLang="en-US" sz="1800" b="1" dirty="0">
                <a:latin typeface="Courier New" panose="02070309020205020404" pitchFamily="49" charset="0"/>
              </a:rPr>
            </a:br>
            <a:r>
              <a:rPr lang="en-US" altLang="en-US" sz="1800" b="1" dirty="0">
                <a:latin typeface="Courier New" panose="02070309020205020404" pitchFamily="49" charset="0"/>
              </a:rPr>
              <a:t>    // more class functionality</a:t>
            </a:r>
            <a:br>
              <a:rPr lang="en-US" altLang="en-US" sz="1800" b="1" dirty="0">
                <a:latin typeface="Courier New" panose="02070309020205020404" pitchFamily="49" charset="0"/>
              </a:rPr>
            </a:br>
            <a:r>
              <a:rPr lang="en-US" altLang="en-US" sz="1800" b="1" dirty="0">
                <a:latin typeface="Courier New" panose="02070309020205020404" pitchFamily="49" charset="0"/>
              </a:rPr>
              <a:t>} </a:t>
            </a:r>
            <a:endParaRPr lang="en-US" altLang="en-US" sz="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110000"/>
              </a:lnSpc>
            </a:pPr>
            <a:endParaRPr lang="en-US" altLang="en-US" sz="800" b="1" dirty="0">
              <a:latin typeface="Courier New" panose="02070309020205020404" pitchFamily="49" charset="0"/>
            </a:endParaRPr>
          </a:p>
          <a:p>
            <a:pPr marL="0" indent="0" eaLnBrk="1" hangingPunct="1">
              <a:lnSpc>
                <a:spcPct val="110000"/>
              </a:lnSpc>
              <a:buNone/>
            </a:pPr>
            <a:r>
              <a:rPr lang="en-US" altLang="en-US" sz="1800" b="1" dirty="0" err="1">
                <a:latin typeface="Courier New" panose="02070309020205020404" pitchFamily="49" charset="0"/>
              </a:rPr>
              <a:t>asOp.callDelegate</a:t>
            </a:r>
            <a:r>
              <a:rPr lang="en-US" altLang="en-US" sz="1800" b="1" dirty="0">
                <a:latin typeface="Courier New" panose="02070309020205020404" pitchFamily="49" charset="0"/>
              </a:rPr>
              <a:t> = </a:t>
            </a:r>
            <a:br>
              <a:rPr lang="en-US" altLang="en-US" sz="1800" b="1" dirty="0">
                <a:latin typeface="Courier New" panose="02070309020205020404" pitchFamily="49" charset="0"/>
              </a:rPr>
            </a:br>
            <a:r>
              <a:rPr lang="en-US" altLang="en-US" sz="1800" b="1" dirty="0">
                <a:latin typeface="Courier New" panose="02070309020205020404" pitchFamily="49" charset="0"/>
              </a:rPr>
              <a:t>   new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Asynch.SlowCallDelegateType</a:t>
            </a:r>
            <a:r>
              <a:rPr lang="en-US" altLang="en-US" sz="1800" b="1" dirty="0">
                <a:latin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asOp.SlowCall</a:t>
            </a:r>
            <a:r>
              <a:rPr lang="en-US" altLang="en-US" sz="1800" b="1" dirty="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lnSpc>
                <a:spcPct val="110000"/>
              </a:lnSpc>
            </a:pPr>
            <a:endParaRPr lang="en-US" altLang="en-US" sz="7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sz="1800" dirty="0"/>
              <a:t>// begin asynchronous operation</a:t>
            </a:r>
            <a:br>
              <a:rPr lang="en-US" altLang="en-US" sz="1800" dirty="0"/>
            </a:br>
            <a:br>
              <a:rPr lang="en-US" altLang="en-US" sz="800" dirty="0"/>
            </a:br>
            <a:br>
              <a:rPr lang="en-US" altLang="en-US" sz="700" dirty="0"/>
            </a:br>
            <a:r>
              <a:rPr lang="en-US" altLang="en-US" sz="1800" b="1" dirty="0" err="1">
                <a:latin typeface="Courier New" panose="02070309020205020404" pitchFamily="49" charset="0"/>
              </a:rPr>
              <a:t>IAsyncResult</a:t>
            </a:r>
            <a:r>
              <a:rPr lang="en-US" altLang="en-US" sz="1800" b="1" dirty="0">
                <a:latin typeface="Courier New" panose="02070309020205020404" pitchFamily="49" charset="0"/>
              </a:rPr>
              <a:t>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ar</a:t>
            </a:r>
            <a:br>
              <a:rPr lang="en-US" altLang="en-US" sz="1800" b="1" dirty="0">
                <a:latin typeface="Courier New" panose="02070309020205020404" pitchFamily="49" charset="0"/>
              </a:rPr>
            </a:br>
            <a:r>
              <a:rPr lang="en-US" altLang="en-US" sz="1800" b="1" dirty="0">
                <a:latin typeface="Courier New" panose="02070309020205020404" pitchFamily="49" charset="0"/>
              </a:rPr>
              <a:t>   =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asOp.callDelegate.BeginInvoke</a:t>
            </a:r>
            <a:r>
              <a:rPr lang="en-US" altLang="en-US" sz="1800" b="1" dirty="0">
                <a:latin typeface="Courier New" panose="02070309020205020404" pitchFamily="49" charset="0"/>
              </a:rPr>
              <a:t>(1000,null,null);</a:t>
            </a:r>
            <a:br>
              <a:rPr lang="en-US" altLang="en-US" sz="800" b="1" dirty="0">
                <a:latin typeface="Courier New" panose="02070309020205020404" pitchFamily="49" charset="0"/>
              </a:rPr>
            </a:br>
            <a:r>
              <a:rPr lang="en-US" altLang="en-US" sz="800" b="1" dirty="0">
                <a:latin typeface="Courier New" panose="02070309020205020404" pitchFamily="49" charset="0"/>
              </a:rPr>
              <a:t>      </a:t>
            </a:r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en-US" sz="1800" dirty="0"/>
              <a:t>        // do some useful work here, then wait</a:t>
            </a:r>
            <a:br>
              <a:rPr lang="en-US" altLang="en-US" sz="1800" dirty="0"/>
            </a:br>
            <a:r>
              <a:rPr lang="en-US" altLang="en-US" sz="1800" dirty="0"/>
              <a:t>   // on asynchronous call to finish</a:t>
            </a:r>
            <a:br>
              <a:rPr lang="en-US" altLang="en-US" sz="1800" dirty="0"/>
            </a:br>
            <a:endParaRPr lang="en-US" altLang="en-US" sz="800" dirty="0"/>
          </a:p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en-US" sz="1800" dirty="0"/>
              <a:t>     </a:t>
            </a:r>
            <a:r>
              <a:rPr lang="en-US" altLang="en-US" sz="1800" b="1" dirty="0">
                <a:latin typeface="Courier New" panose="02070309020205020404" pitchFamily="49" charset="0"/>
              </a:rPr>
              <a:t>string result2 =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asOp.callDelegate.EndInvoke</a:t>
            </a:r>
            <a:r>
              <a:rPr lang="en-US" altLang="en-US" sz="1800" b="1" dirty="0">
                <a:latin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ar</a:t>
            </a:r>
            <a:r>
              <a:rPr lang="en-US" altLang="en-US" sz="1800" b="1" dirty="0">
                <a:latin typeface="Courier New" panose="02070309020205020404" pitchFamily="49" charset="0"/>
              </a:rPr>
              <a:t>);</a:t>
            </a:r>
            <a:br>
              <a:rPr lang="en-US" altLang="en-US" sz="800" b="1" dirty="0">
                <a:latin typeface="Courier New" panose="02070309020205020404" pitchFamily="49" charset="0"/>
              </a:rPr>
            </a:br>
            <a:endParaRPr lang="en-US" altLang="en-US" sz="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sz="1800" dirty="0">
                <a:cs typeface="Tahoma" panose="020B0604030504040204" pitchFamily="34" charset="0"/>
              </a:rPr>
              <a:t>Here, </a:t>
            </a:r>
            <a:r>
              <a:rPr lang="en-US" altLang="en-US" sz="1800" dirty="0" err="1">
                <a:cs typeface="Tahoma" panose="020B0604030504040204" pitchFamily="34" charset="0"/>
              </a:rPr>
              <a:t>asOp</a:t>
            </a:r>
            <a:r>
              <a:rPr lang="en-US" altLang="en-US" sz="1800" dirty="0">
                <a:cs typeface="Tahoma" panose="020B0604030504040204" pitchFamily="34" charset="0"/>
              </a:rPr>
              <a:t> is an instance of </a:t>
            </a:r>
            <a:r>
              <a:rPr lang="en-US" altLang="en-US" sz="1800" dirty="0" err="1">
                <a:cs typeface="Tahoma" panose="020B0604030504040204" pitchFamily="34" charset="0"/>
              </a:rPr>
              <a:t>Asynch</a:t>
            </a:r>
            <a:r>
              <a:rPr lang="en-US" altLang="en-US" sz="1800" dirty="0">
                <a:cs typeface="Tahoma" panose="020B0604030504040204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altLang="en-US"/>
              <a:t>Delegate’s BeginInvoke Arguments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arguments of </a:t>
            </a:r>
            <a:r>
              <a:rPr lang="en-US" altLang="en-US" dirty="0" err="1"/>
              <a:t>BeginInvoke</a:t>
            </a:r>
            <a:r>
              <a:rPr lang="en-US" altLang="en-US" dirty="0"/>
              <a:t> depend on the signature defined by the delegate.</a:t>
            </a:r>
          </a:p>
          <a:p>
            <a:pPr lvl="1" eaLnBrk="1" hangingPunct="1"/>
            <a:r>
              <a:rPr lang="en-US" altLang="en-US" sz="1800" dirty="0"/>
              <a:t>The first arguments are the signature arguments ordered as:</a:t>
            </a:r>
          </a:p>
          <a:p>
            <a:pPr lvl="2" eaLnBrk="1" hangingPunct="1"/>
            <a:r>
              <a:rPr lang="en-US" altLang="en-US" dirty="0"/>
              <a:t>in parameters</a:t>
            </a:r>
          </a:p>
          <a:p>
            <a:pPr lvl="2" eaLnBrk="1" hangingPunct="1"/>
            <a:r>
              <a:rPr lang="en-US" altLang="en-US" dirty="0"/>
              <a:t>out parameters</a:t>
            </a:r>
          </a:p>
          <a:p>
            <a:pPr lvl="2" eaLnBrk="1" hangingPunct="1"/>
            <a:r>
              <a:rPr lang="en-US" altLang="en-US" dirty="0"/>
              <a:t>in/out parameters</a:t>
            </a:r>
          </a:p>
          <a:p>
            <a:pPr lvl="2" eaLnBrk="1" hangingPunct="1"/>
            <a:r>
              <a:rPr lang="en-US" altLang="en-US" dirty="0"/>
              <a:t>ref parameters</a:t>
            </a:r>
          </a:p>
          <a:p>
            <a:pPr lvl="1" eaLnBrk="1" hangingPunct="1"/>
            <a:r>
              <a:rPr lang="en-US" altLang="en-US" sz="1800" dirty="0"/>
              <a:t>These are followed by the final two arguments of type:</a:t>
            </a:r>
          </a:p>
          <a:p>
            <a:pPr lvl="2" eaLnBrk="1" hangingPunct="1"/>
            <a:r>
              <a:rPr lang="en-US" altLang="en-US" dirty="0" err="1"/>
              <a:t>AsyncCallback</a:t>
            </a:r>
            <a:endParaRPr lang="en-US" altLang="en-US" dirty="0"/>
          </a:p>
          <a:p>
            <a:pPr lvl="2" eaLnBrk="1" hangingPunct="1"/>
            <a:r>
              <a:rPr lang="en-US" altLang="en-US" dirty="0" err="1"/>
              <a:t>AsyncState</a:t>
            </a:r>
            <a:endParaRPr lang="en-US" altLang="en-US" dirty="0"/>
          </a:p>
          <a:p>
            <a:pPr eaLnBrk="1" hangingPunct="1"/>
            <a:r>
              <a:rPr lang="en-US" altLang="en-US" dirty="0"/>
              <a:t>The return value of </a:t>
            </a:r>
            <a:r>
              <a:rPr lang="en-US" altLang="en-US" dirty="0" err="1"/>
              <a:t>BeginInvoke</a:t>
            </a:r>
            <a:r>
              <a:rPr lang="en-US" altLang="en-US" dirty="0"/>
              <a:t> is an instance of </a:t>
            </a:r>
            <a:r>
              <a:rPr lang="en-US" altLang="en-US" dirty="0" err="1"/>
              <a:t>IAsyncResult</a:t>
            </a:r>
            <a:r>
              <a:rPr lang="en-US" altLang="en-US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References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1800" i="1" dirty="0"/>
              <a:t>Java Concurrency in Practice</a:t>
            </a:r>
            <a:r>
              <a:rPr lang="en-US" altLang="en-US" sz="1800" dirty="0"/>
              <a:t>, Brian Goetz, et al., Addison-Wesley, 2006</a:t>
            </a:r>
          </a:p>
          <a:p>
            <a:pPr lvl="1" eaLnBrk="1" hangingPunct="1"/>
            <a:r>
              <a:rPr lang="en-US" altLang="en-US" sz="1600" dirty="0"/>
              <a:t>This is the best book I’ve seen on concurrency. Much of the material is language agnostic.</a:t>
            </a:r>
          </a:p>
          <a:p>
            <a:pPr eaLnBrk="1" hangingPunct="1"/>
            <a:r>
              <a:rPr lang="en-US" altLang="en-US" sz="1800" i="1" dirty="0"/>
              <a:t>Concurrent Programming in Java</a:t>
            </a:r>
            <a:r>
              <a:rPr lang="en-US" altLang="en-US" sz="1800" dirty="0"/>
              <a:t>, 2nd edition, Doug Lea, Addison-Wesley 2000</a:t>
            </a:r>
          </a:p>
          <a:p>
            <a:pPr lvl="1" eaLnBrk="1" hangingPunct="1"/>
            <a:r>
              <a:rPr lang="en-US" altLang="en-US" sz="1600" dirty="0"/>
              <a:t>Several of the slides in this presentation closely follow the material in this book. In some cases the slides simply paraphrase material presented there.</a:t>
            </a:r>
          </a:p>
          <a:p>
            <a:pPr eaLnBrk="1" hangingPunct="1"/>
            <a:r>
              <a:rPr lang="en-US" altLang="en-US" sz="1800" i="1" dirty="0"/>
              <a:t>C# 5.0 in a Nutshell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Albahari</a:t>
            </a:r>
            <a:r>
              <a:rPr lang="en-US" altLang="en-US" sz="1800" dirty="0"/>
              <a:t> &amp; </a:t>
            </a:r>
            <a:r>
              <a:rPr lang="en-US" altLang="en-US" sz="1800" dirty="0" err="1"/>
              <a:t>Albahari</a:t>
            </a:r>
            <a:r>
              <a:rPr lang="en-US" altLang="en-US" sz="1800" dirty="0"/>
              <a:t>, O’Reilly, June 2012</a:t>
            </a:r>
          </a:p>
          <a:p>
            <a:pPr lvl="1" eaLnBrk="1" hangingPunct="1"/>
            <a:r>
              <a:rPr lang="en-US" altLang="en-US" sz="1600" dirty="0"/>
              <a:t>See chapters 14, 22, and 23.</a:t>
            </a:r>
          </a:p>
          <a:p>
            <a:pPr eaLnBrk="1" hangingPunct="1"/>
            <a:r>
              <a:rPr lang="en-US" altLang="en-US" sz="1800" dirty="0"/>
              <a:t>“Evolution of Synchronization in Windows and C++,” Kenny Kerr, </a:t>
            </a:r>
            <a:r>
              <a:rPr lang="en-US" altLang="en-US" sz="1800" i="1" dirty="0"/>
              <a:t>MSDN Magazine</a:t>
            </a:r>
            <a:r>
              <a:rPr lang="en-US" altLang="en-US" sz="1800" dirty="0"/>
              <a:t>, Nov 2012</a:t>
            </a:r>
          </a:p>
          <a:p>
            <a:pPr eaLnBrk="1" hangingPunct="1"/>
            <a:r>
              <a:rPr lang="en-US" altLang="en-US" sz="1800" dirty="0"/>
              <a:t>“Evolution of Threads and I/O in Windows,” Kenny Kerr, </a:t>
            </a:r>
            <a:r>
              <a:rPr lang="en-US" altLang="en-US" sz="1800" i="1" dirty="0"/>
              <a:t>MSDN Magazine</a:t>
            </a:r>
            <a:r>
              <a:rPr lang="en-US" altLang="en-US" sz="1800" dirty="0"/>
              <a:t>, Jan 2013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3189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altLang="en-US"/>
              <a:t>Delegate’s </a:t>
            </a:r>
            <a:r>
              <a:rPr lang="en-US" altLang="en-US" dirty="0" err="1"/>
              <a:t>EndInvoke</a:t>
            </a:r>
            <a:r>
              <a:rPr lang="en-US" altLang="en-US" dirty="0"/>
              <a:t> Arguments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The arguments of </a:t>
            </a:r>
            <a:r>
              <a:rPr lang="en-US" altLang="en-US" dirty="0" err="1"/>
              <a:t>EndInvoke</a:t>
            </a:r>
            <a:r>
              <a:rPr lang="en-US" altLang="en-US" dirty="0"/>
              <a:t> consist of the non-in parameters and the </a:t>
            </a:r>
            <a:r>
              <a:rPr lang="en-US" altLang="en-US" dirty="0" err="1"/>
              <a:t>IAsynchResult</a:t>
            </a:r>
            <a:r>
              <a:rPr lang="en-US" altLang="en-US" dirty="0"/>
              <a:t> instance returned by </a:t>
            </a:r>
            <a:r>
              <a:rPr lang="en-US" altLang="en-US" dirty="0" err="1"/>
              <a:t>BeginInvoke</a:t>
            </a:r>
            <a:r>
              <a:rPr lang="en-US" altLang="en-US" dirty="0"/>
              <a:t>:</a:t>
            </a:r>
          </a:p>
          <a:p>
            <a:pPr lvl="1" eaLnBrk="1" hangingPunct="1"/>
            <a:r>
              <a:rPr lang="en-US" altLang="en-US" sz="1800" dirty="0"/>
              <a:t> The first arguments are the signature arguments ordered as:</a:t>
            </a:r>
          </a:p>
          <a:p>
            <a:pPr lvl="2" eaLnBrk="1" hangingPunct="1"/>
            <a:r>
              <a:rPr lang="en-US" altLang="en-US" dirty="0"/>
              <a:t>in parameters </a:t>
            </a:r>
            <a:r>
              <a:rPr lang="en-US" altLang="en-US" b="1" i="1" dirty="0"/>
              <a:t>omitted</a:t>
            </a:r>
          </a:p>
          <a:p>
            <a:pPr lvl="2" eaLnBrk="1" hangingPunct="1"/>
            <a:r>
              <a:rPr lang="en-US" altLang="en-US" dirty="0"/>
              <a:t>out parameters</a:t>
            </a:r>
          </a:p>
          <a:p>
            <a:pPr lvl="2" eaLnBrk="1" hangingPunct="1"/>
            <a:r>
              <a:rPr lang="en-US" altLang="en-US" dirty="0"/>
              <a:t>in/out parameters</a:t>
            </a:r>
          </a:p>
          <a:p>
            <a:pPr lvl="2" eaLnBrk="1" hangingPunct="1"/>
            <a:r>
              <a:rPr lang="en-US" altLang="en-US" dirty="0"/>
              <a:t>ref parameters</a:t>
            </a:r>
          </a:p>
          <a:p>
            <a:pPr lvl="1" eaLnBrk="1" hangingPunct="1"/>
            <a:r>
              <a:rPr lang="en-US" altLang="en-US" sz="1800" dirty="0"/>
              <a:t>These are followed by the final argument of type:</a:t>
            </a:r>
          </a:p>
          <a:p>
            <a:pPr lvl="2" eaLnBrk="1" hangingPunct="1"/>
            <a:r>
              <a:rPr lang="en-US" altLang="en-US" dirty="0" err="1"/>
              <a:t>IAsynchResult</a:t>
            </a:r>
            <a:r>
              <a:rPr lang="en-US" altLang="en-US" dirty="0"/>
              <a:t> instance returned by </a:t>
            </a:r>
            <a:r>
              <a:rPr lang="en-US" altLang="en-US" dirty="0" err="1"/>
              <a:t>BeginInvoke</a:t>
            </a:r>
            <a:r>
              <a:rPr lang="en-US" altLang="en-US" dirty="0"/>
              <a:t>.</a:t>
            </a:r>
          </a:p>
          <a:p>
            <a:pPr eaLnBrk="1" hangingPunct="1"/>
            <a:r>
              <a:rPr lang="en-US" altLang="en-US" dirty="0"/>
              <a:t>The return value of </a:t>
            </a:r>
            <a:r>
              <a:rPr lang="en-US" altLang="en-US" dirty="0" err="1"/>
              <a:t>BeginInvoke</a:t>
            </a:r>
            <a:r>
              <a:rPr lang="en-US" altLang="en-US" dirty="0"/>
              <a:t> is the return value of the delegate’s function.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altLang="en-US"/>
              <a:t>Form BeginInvoke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110000"/>
              </a:lnSpc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if(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ar</a:t>
            </a:r>
            <a:r>
              <a:rPr lang="en-US" altLang="en-US" sz="1800" b="1" dirty="0">
                <a:latin typeface="Courier New" panose="02070309020205020404" pitchFamily="49" charset="0"/>
              </a:rPr>
              <a:t> != null)</a:t>
            </a:r>
            <a:br>
              <a:rPr lang="en-US" altLang="en-US" sz="1800" b="1" dirty="0">
                <a:latin typeface="Courier New" panose="02070309020205020404" pitchFamily="49" charset="0"/>
              </a:rPr>
            </a:br>
            <a:r>
              <a:rPr lang="en-US" altLang="en-US" sz="1800" b="1" dirty="0">
                <a:latin typeface="Courier New" panose="02070309020205020404" pitchFamily="49" charset="0"/>
              </a:rPr>
              <a:t>    _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form.EndInvoke</a:t>
            </a:r>
            <a:r>
              <a:rPr lang="en-US" altLang="en-US" sz="1800" b="1" dirty="0">
                <a:latin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ar</a:t>
            </a:r>
            <a:r>
              <a:rPr lang="en-US" altLang="en-US" sz="1800" b="1" dirty="0">
                <a:latin typeface="Courier New" panose="02070309020205020404" pitchFamily="49" charset="0"/>
              </a:rPr>
              <a:t>);</a:t>
            </a:r>
            <a:br>
              <a:rPr lang="en-US" altLang="en-US" sz="1800" b="1" dirty="0">
                <a:latin typeface="Courier New" panose="02070309020205020404" pitchFamily="49" charset="0"/>
              </a:rPr>
            </a:br>
            <a:r>
              <a:rPr lang="en-US" altLang="en-US" sz="1800" b="1" dirty="0" err="1">
                <a:latin typeface="Courier New" panose="02070309020205020404" pitchFamily="49" charset="0"/>
              </a:rPr>
              <a:t>teva.msg</a:t>
            </a:r>
            <a:r>
              <a:rPr lang="en-US" altLang="en-US" sz="1800" b="1" dirty="0">
                <a:latin typeface="Courier New" panose="02070309020205020404" pitchFamily="49" charset="0"/>
              </a:rPr>
              <a:t> = file;</a:t>
            </a:r>
            <a:br>
              <a:rPr lang="en-US" altLang="en-US" sz="1800" b="1" dirty="0">
                <a:latin typeface="Courier New" panose="02070309020205020404" pitchFamily="49" charset="0"/>
              </a:rPr>
            </a:br>
            <a:r>
              <a:rPr lang="en-US" altLang="en-US" sz="1800" b="1" dirty="0">
                <a:latin typeface="Courier New" panose="02070309020205020404" pitchFamily="49" charset="0"/>
              </a:rPr>
              <a:t>if(_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form.InvokeRequired</a:t>
            </a:r>
            <a:r>
              <a:rPr lang="en-US" altLang="en-US" sz="1800" b="1" dirty="0">
                <a:latin typeface="Courier New" panose="02070309020205020404" pitchFamily="49" charset="0"/>
              </a:rPr>
              <a:t>)</a:t>
            </a:r>
            <a:br>
              <a:rPr lang="en-US" altLang="en-US" sz="1800" b="1" dirty="0">
                <a:latin typeface="Courier New" panose="02070309020205020404" pitchFamily="49" charset="0"/>
              </a:rPr>
            </a:br>
            <a:r>
              <a:rPr lang="en-US" altLang="en-US" sz="1800" b="1" dirty="0">
                <a:latin typeface="Courier New" panose="02070309020205020404" pitchFamily="49" charset="0"/>
              </a:rPr>
              <a:t>{</a:t>
            </a:r>
            <a:br>
              <a:rPr lang="en-US" altLang="en-US" sz="1800" b="1" dirty="0">
                <a:latin typeface="Courier New" panose="02070309020205020404" pitchFamily="49" charset="0"/>
              </a:rPr>
            </a:br>
            <a:r>
              <a:rPr lang="en-US" altLang="en-US" sz="1800" b="1" dirty="0">
                <a:latin typeface="Courier New" panose="02070309020205020404" pitchFamily="49" charset="0"/>
              </a:rPr>
              <a:t> 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ar</a:t>
            </a:r>
            <a:r>
              <a:rPr lang="en-US" altLang="en-US" sz="1800" b="1" dirty="0">
                <a:latin typeface="Courier New" panose="02070309020205020404" pitchFamily="49" charset="0"/>
              </a:rPr>
              <a:t> = _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form.BeginInvoke</a:t>
            </a:r>
            <a:r>
              <a:rPr lang="en-US" altLang="en-US" sz="1800" b="1" dirty="0">
                <a:latin typeface="Courier New" panose="02070309020205020404" pitchFamily="49" charset="0"/>
              </a:rPr>
              <a:t>(</a:t>
            </a:r>
            <a:br>
              <a:rPr lang="en-US" altLang="en-US" sz="1800" b="1" dirty="0">
                <a:latin typeface="Courier New" panose="02070309020205020404" pitchFamily="49" charset="0"/>
              </a:rPr>
            </a:br>
            <a:r>
              <a:rPr lang="en-US" altLang="en-US" sz="1800" b="1" dirty="0">
                <a:latin typeface="Courier New" panose="02070309020205020404" pitchFamily="49" charset="0"/>
              </a:rPr>
              <a:t>        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OnFileEvent</a:t>
            </a:r>
            <a:r>
              <a:rPr lang="en-US" altLang="en-US" sz="1800" b="1" dirty="0">
                <a:latin typeface="Courier New" panose="02070309020205020404" pitchFamily="49" charset="0"/>
              </a:rPr>
              <a:t>,</a:t>
            </a:r>
            <a:br>
              <a:rPr lang="en-US" altLang="en-US" sz="1800" b="1" dirty="0">
                <a:latin typeface="Courier New" panose="02070309020205020404" pitchFamily="49" charset="0"/>
              </a:rPr>
            </a:br>
            <a:r>
              <a:rPr lang="en-US" altLang="en-US" sz="1800" b="1" dirty="0">
                <a:latin typeface="Courier New" panose="02070309020205020404" pitchFamily="49" charset="0"/>
              </a:rPr>
              <a:t>         new object[] { this,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teva</a:t>
            </a:r>
            <a:r>
              <a:rPr lang="en-US" altLang="en-US" sz="1800" b="1" dirty="0">
                <a:latin typeface="Courier New" panose="02070309020205020404" pitchFamily="49" charset="0"/>
              </a:rPr>
              <a:t> }</a:t>
            </a:r>
            <a:br>
              <a:rPr lang="en-US" altLang="en-US" sz="1800" b="1" dirty="0">
                <a:latin typeface="Courier New" panose="02070309020205020404" pitchFamily="49" charset="0"/>
              </a:rPr>
            </a:br>
            <a:r>
              <a:rPr lang="en-US" altLang="en-US" sz="1800" b="1" dirty="0">
                <a:latin typeface="Courier New" panose="02070309020205020404" pitchFamily="49" charset="0"/>
              </a:rPr>
              <a:t>       );</a:t>
            </a:r>
            <a:br>
              <a:rPr lang="en-US" altLang="en-US" sz="1800" b="1" dirty="0">
                <a:latin typeface="Courier New" panose="02070309020205020404" pitchFamily="49" charset="0"/>
              </a:rPr>
            </a:br>
            <a:r>
              <a:rPr lang="en-US" altLang="en-US" sz="1800" b="1" dirty="0">
                <a:latin typeface="Courier New" panose="02070309020205020404" pitchFamily="49" charset="0"/>
              </a:rPr>
              <a:t>}</a:t>
            </a:r>
            <a:br>
              <a:rPr lang="en-US" altLang="en-US" sz="1800" b="1" dirty="0">
                <a:latin typeface="Courier New" panose="02070309020205020404" pitchFamily="49" charset="0"/>
              </a:rPr>
            </a:br>
            <a:r>
              <a:rPr lang="en-US" altLang="en-US" sz="1800" b="1" dirty="0">
                <a:latin typeface="Courier New" panose="02070309020205020404" pitchFamily="49" charset="0"/>
              </a:rPr>
              <a:t>else</a:t>
            </a:r>
            <a:br>
              <a:rPr lang="en-US" altLang="en-US" sz="1800" b="1" dirty="0">
                <a:latin typeface="Courier New" panose="02070309020205020404" pitchFamily="49" charset="0"/>
              </a:rPr>
            </a:br>
            <a:r>
              <a:rPr lang="en-US" altLang="en-US" sz="1800" b="1" dirty="0">
                <a:latin typeface="Courier New" panose="02070309020205020404" pitchFamily="49" charset="0"/>
              </a:rPr>
              <a:t>   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OnFileEvent</a:t>
            </a:r>
            <a:r>
              <a:rPr lang="en-US" altLang="en-US" sz="1800" b="1" dirty="0">
                <a:latin typeface="Courier New" panose="02070309020205020404" pitchFamily="49" charset="0"/>
              </a:rPr>
              <a:t>(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this,teva</a:t>
            </a:r>
            <a:r>
              <a:rPr lang="en-US" altLang="en-US" sz="1800" b="1" dirty="0">
                <a:latin typeface="Courier New" panose="02070309020205020404" pitchFamily="49" charset="0"/>
              </a:rPr>
              <a:t>);</a:t>
            </a:r>
            <a:br>
              <a:rPr lang="en-US" altLang="en-US" sz="1800" b="1" dirty="0">
                <a:latin typeface="Courier New" panose="02070309020205020404" pitchFamily="49" charset="0"/>
              </a:rPr>
            </a:br>
            <a:endParaRPr lang="en-US" altLang="en-US" sz="9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sz="1800" b="1" dirty="0">
                <a:latin typeface="Courier New" panose="02070309020205020404" pitchFamily="49" charset="0"/>
              </a:rPr>
              <a:t>_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form.BeginInvoke</a:t>
            </a:r>
            <a:r>
              <a:rPr lang="en-US" altLang="en-US" sz="1800" b="1" dirty="0">
                <a:latin typeface="Courier New" panose="02070309020205020404" pitchFamily="49" charset="0"/>
              </a:rPr>
              <a:t>(…) </a:t>
            </a:r>
            <a:r>
              <a:rPr lang="en-US" altLang="en-US" sz="1800" dirty="0">
                <a:cs typeface="Tahoma" panose="020B0604030504040204" pitchFamily="34" charset="0"/>
              </a:rPr>
              <a:t>is an asynchronous call, e.g., returns immediately.  </a:t>
            </a:r>
            <a:r>
              <a:rPr lang="en-US" altLang="en-US" sz="1800" dirty="0" err="1">
                <a:cs typeface="Tahoma" panose="020B0604030504040204" pitchFamily="34" charset="0"/>
              </a:rPr>
              <a:t>teva</a:t>
            </a:r>
            <a:r>
              <a:rPr lang="en-US" altLang="en-US" sz="1800" dirty="0">
                <a:cs typeface="Tahoma" panose="020B0604030504040204" pitchFamily="34" charset="0"/>
              </a:rPr>
              <a:t> is an instance of a class derived from </a:t>
            </a:r>
            <a:r>
              <a:rPr lang="en-US" altLang="en-US" sz="1800" dirty="0" err="1">
                <a:cs typeface="Tahoma" panose="020B0604030504040204" pitchFamily="34" charset="0"/>
              </a:rPr>
              <a:t>EventArgs</a:t>
            </a:r>
            <a:r>
              <a:rPr lang="en-US" altLang="en-US" sz="1800" dirty="0">
                <a:cs typeface="Tahoma" panose="020B0604030504040204" pitchFamily="34" charset="0"/>
              </a:rPr>
              <a:t>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1800" dirty="0">
                <a:cs typeface="Tahoma" panose="020B0604030504040204" pitchFamily="34" charset="0"/>
              </a:rPr>
              <a:t>Note that every call to </a:t>
            </a:r>
            <a:r>
              <a:rPr lang="en-US" altLang="en-US" sz="1800" dirty="0" err="1">
                <a:cs typeface="Tahoma" panose="020B0604030504040204" pitchFamily="34" charset="0"/>
              </a:rPr>
              <a:t>BeginInvoke</a:t>
            </a:r>
            <a:r>
              <a:rPr lang="en-US" altLang="en-US" sz="1800" dirty="0">
                <a:cs typeface="Tahoma" panose="020B0604030504040204" pitchFamily="34" charset="0"/>
              </a:rPr>
              <a:t> should be matched by an </a:t>
            </a:r>
            <a:r>
              <a:rPr lang="en-US" altLang="en-US" sz="1800" dirty="0" err="1">
                <a:cs typeface="Tahoma" panose="020B0604030504040204" pitchFamily="34" charset="0"/>
              </a:rPr>
              <a:t>EndInvoke</a:t>
            </a:r>
            <a:r>
              <a:rPr lang="en-US" altLang="en-US" sz="1800" dirty="0">
                <a:cs typeface="Tahoma" panose="020B0604030504040204" pitchFamily="34" charset="0"/>
              </a:rPr>
              <a:t>; otherwise, you will have a memory leak—each </a:t>
            </a:r>
            <a:r>
              <a:rPr lang="en-US" altLang="en-US" sz="1800" dirty="0" err="1">
                <a:cs typeface="Tahoma" panose="020B0604030504040204" pitchFamily="34" charset="0"/>
              </a:rPr>
              <a:t>BeginInvoke</a:t>
            </a:r>
            <a:r>
              <a:rPr lang="en-US" altLang="en-US" sz="1800" dirty="0">
                <a:cs typeface="Tahoma" panose="020B0604030504040204" pitchFamily="34" charset="0"/>
              </a:rPr>
              <a:t> allocates a structure in the kernel which is deleted by </a:t>
            </a:r>
            <a:r>
              <a:rPr lang="en-US" altLang="en-US" sz="1800" dirty="0" err="1">
                <a:cs typeface="Tahoma" panose="020B0604030504040204" pitchFamily="34" charset="0"/>
              </a:rPr>
              <a:t>EndInvoke</a:t>
            </a:r>
            <a:r>
              <a:rPr lang="en-US" altLang="en-US" sz="1800" dirty="0">
                <a:cs typeface="Tahoma" panose="020B0604030504040204" pitchFamily="34" charset="0"/>
              </a:rPr>
              <a:t>. </a:t>
            </a:r>
            <a:endParaRPr lang="en-US" alt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1800" b="1" dirty="0">
              <a:latin typeface="Courier New" panose="02070309020205020404" pitchFamily="49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altLang="en-US"/>
              <a:t>Form’s BeginInvoke Parameters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The arguments of </a:t>
            </a:r>
            <a:r>
              <a:rPr lang="en-US" altLang="en-US" sz="2800" dirty="0" err="1"/>
              <a:t>BeginInvoke</a:t>
            </a:r>
            <a:r>
              <a:rPr lang="en-US" altLang="en-US" sz="2800" dirty="0"/>
              <a:t> are:</a:t>
            </a:r>
            <a:br>
              <a:rPr lang="en-US" altLang="en-US" sz="2800" dirty="0"/>
            </a:br>
            <a:endParaRPr lang="en-US" altLang="en-US" sz="900" dirty="0"/>
          </a:p>
          <a:p>
            <a:pPr lvl="1" eaLnBrk="1" hangingPunct="1"/>
            <a:r>
              <a:rPr lang="en-US" altLang="en-US" dirty="0"/>
              <a:t>A System-defined delegate accepting functions of the form:</a:t>
            </a:r>
          </a:p>
          <a:p>
            <a:pPr lvl="2" eaLnBrk="1" hangingPunct="1"/>
            <a:r>
              <a:rPr lang="en-US" altLang="en-US" sz="2000" b="1" dirty="0">
                <a:latin typeface="Courier New" panose="02070309020205020404" pitchFamily="49" charset="0"/>
              </a:rPr>
              <a:t>void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OnMyEvent</a:t>
            </a:r>
            <a:r>
              <a:rPr lang="en-US" altLang="en-US" sz="2000" b="1" dirty="0">
                <a:latin typeface="Courier New" panose="02070309020205020404" pitchFamily="49" charset="0"/>
              </a:rPr>
              <a:t>(object sender,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EventArgs</a:t>
            </a:r>
            <a:r>
              <a:rPr lang="en-US" altLang="en-US" sz="2000" b="1" dirty="0">
                <a:latin typeface="Courier New" panose="02070309020205020404" pitchFamily="49" charset="0"/>
              </a:rPr>
              <a:t>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ev</a:t>
            </a:r>
            <a:r>
              <a:rPr lang="en-US" altLang="en-US" sz="2000" b="1" dirty="0">
                <a:latin typeface="Courier New" panose="02070309020205020404" pitchFamily="49" charset="0"/>
              </a:rPr>
              <a:t>);</a:t>
            </a:r>
            <a:br>
              <a:rPr lang="en-US" altLang="en-US" sz="2000" b="1" dirty="0">
                <a:latin typeface="Courier New" panose="02070309020205020404" pitchFamily="49" charset="0"/>
              </a:rPr>
            </a:br>
            <a:endParaRPr lang="en-US" altLang="en-US" sz="900" b="1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 dirty="0"/>
              <a:t>An array of arguments matching the delegate:</a:t>
            </a:r>
          </a:p>
          <a:p>
            <a:pPr lvl="2" eaLnBrk="1" hangingPunct="1"/>
            <a:r>
              <a:rPr lang="en-US" altLang="en-US" sz="2000" b="1" dirty="0">
                <a:latin typeface="Courier New" panose="02070309020205020404" pitchFamily="49" charset="0"/>
              </a:rPr>
              <a:t>object[]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args</a:t>
            </a:r>
            <a:r>
              <a:rPr lang="en-US" altLang="en-US" sz="2000" b="1" dirty="0">
                <a:latin typeface="Courier New" panose="02070309020205020404" pitchFamily="49" charset="0"/>
              </a:rPr>
              <a:t> = new object[] { this,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teva</a:t>
            </a:r>
            <a:r>
              <a:rPr lang="en-US" altLang="en-US" sz="2000" b="1" dirty="0">
                <a:latin typeface="Courier New" panose="02070309020205020404" pitchFamily="49" charset="0"/>
              </a:rPr>
              <a:t> };</a:t>
            </a:r>
            <a:br>
              <a:rPr lang="en-US" altLang="en-US" sz="2000" b="1" dirty="0">
                <a:latin typeface="Courier New" panose="02070309020205020404" pitchFamily="49" charset="0"/>
              </a:rPr>
            </a:br>
            <a:br>
              <a:rPr lang="en-US" altLang="en-US" sz="900" b="1" dirty="0">
                <a:latin typeface="Courier New" panose="02070309020205020404" pitchFamily="49" charset="0"/>
              </a:rPr>
            </a:br>
            <a:r>
              <a:rPr lang="en-US" altLang="en-US" sz="2000" dirty="0"/>
              <a:t>Here </a:t>
            </a:r>
            <a:r>
              <a:rPr lang="en-US" altLang="en-US" sz="2000" dirty="0" err="1"/>
              <a:t>teva</a:t>
            </a:r>
            <a:r>
              <a:rPr lang="en-US" altLang="en-US" sz="2000" dirty="0"/>
              <a:t> is an instance of a class derived from </a:t>
            </a:r>
            <a:r>
              <a:rPr lang="en-US" altLang="en-US" sz="2000" dirty="0" err="1"/>
              <a:t>System.EventArgs</a:t>
            </a:r>
            <a:r>
              <a:rPr lang="en-US" altLang="en-US" sz="2000" dirty="0"/>
              <a:t>.</a:t>
            </a:r>
            <a:br>
              <a:rPr lang="en-US" altLang="en-US" sz="900" dirty="0"/>
            </a:br>
            <a:endParaRPr lang="en-US" altLang="en-US" sz="900" dirty="0"/>
          </a:p>
          <a:p>
            <a:pPr lvl="1" eaLnBrk="1" hangingPunct="1"/>
            <a:r>
              <a:rPr lang="en-US" altLang="en-US" dirty="0"/>
              <a:t>The return value of </a:t>
            </a:r>
            <a:r>
              <a:rPr lang="en-US" altLang="en-US" dirty="0" err="1"/>
              <a:t>BeginInvoke</a:t>
            </a:r>
            <a:r>
              <a:rPr lang="en-US" altLang="en-US" dirty="0"/>
              <a:t> is an instance of </a:t>
            </a:r>
            <a:r>
              <a:rPr lang="en-US" altLang="en-US" dirty="0" err="1"/>
              <a:t>IAsyncResult</a:t>
            </a:r>
            <a:r>
              <a:rPr lang="en-US" altLang="en-US" dirty="0"/>
              <a:t>.  </a:t>
            </a:r>
            <a:br>
              <a:rPr lang="en-US" altLang="en-US" dirty="0"/>
            </a:br>
            <a:endParaRPr lang="en-US" altLang="en-US" sz="1200" dirty="0"/>
          </a:p>
          <a:p>
            <a:pPr eaLnBrk="1" hangingPunct="1"/>
            <a:r>
              <a:rPr lang="en-US" altLang="en-US" sz="2800" dirty="0"/>
              <a:t>The argument of </a:t>
            </a:r>
            <a:r>
              <a:rPr lang="en-US" altLang="en-US" sz="2800" dirty="0" err="1"/>
              <a:t>EndInvoke</a:t>
            </a:r>
            <a:r>
              <a:rPr lang="en-US" altLang="en-US" sz="2800" dirty="0"/>
              <a:t> is:</a:t>
            </a:r>
          </a:p>
          <a:p>
            <a:pPr lvl="1" eaLnBrk="1" hangingPunct="1"/>
            <a:r>
              <a:rPr lang="en-US" altLang="en-US" dirty="0"/>
              <a:t>The instance of the </a:t>
            </a:r>
            <a:r>
              <a:rPr lang="en-US" altLang="en-US" dirty="0" err="1"/>
              <a:t>IAsyncResult</a:t>
            </a:r>
            <a:r>
              <a:rPr lang="en-US" altLang="en-US" dirty="0"/>
              <a:t> returned by </a:t>
            </a:r>
            <a:r>
              <a:rPr lang="en-US" altLang="en-US" dirty="0" err="1"/>
              <a:t>BeginInvoke</a:t>
            </a:r>
            <a:r>
              <a:rPr lang="en-US" altLang="en-US" dirty="0"/>
              <a:t>(…).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altLang="en-US"/>
              <a:t>Design Forces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/>
              <a:t>The primary design forces are safety and liveness:</a:t>
            </a:r>
          </a:p>
          <a:p>
            <a:pPr lvl="1" eaLnBrk="1" hangingPunct="1"/>
            <a:r>
              <a:rPr lang="en-US" altLang="en-US" sz="2400" dirty="0"/>
              <a:t>Safety</a:t>
            </a:r>
          </a:p>
          <a:p>
            <a:pPr lvl="2" eaLnBrk="1" hangingPunct="1"/>
            <a:r>
              <a:rPr lang="en-US" altLang="en-US" sz="2000" dirty="0"/>
              <a:t>Nothing bad ever happens to an object or resource.</a:t>
            </a:r>
          </a:p>
          <a:p>
            <a:pPr lvl="1" eaLnBrk="1" hangingPunct="1"/>
            <a:r>
              <a:rPr lang="en-US" altLang="en-US" sz="2400" dirty="0"/>
              <a:t>Liveness</a:t>
            </a:r>
          </a:p>
          <a:p>
            <a:pPr lvl="2" eaLnBrk="1" hangingPunct="1"/>
            <a:r>
              <a:rPr lang="en-US" altLang="en-US" sz="2000" dirty="0"/>
              <a:t>Something eventually happens within an activity.</a:t>
            </a:r>
          </a:p>
          <a:p>
            <a:pPr lvl="1" eaLnBrk="1" hangingPunct="1"/>
            <a:r>
              <a:rPr lang="en-US" altLang="en-US" sz="2400" dirty="0"/>
              <a:t>Performance</a:t>
            </a:r>
          </a:p>
          <a:p>
            <a:pPr lvl="2" eaLnBrk="1" hangingPunct="1"/>
            <a:r>
              <a:rPr lang="en-US" altLang="en-US" sz="2000" dirty="0"/>
              <a:t>How soon and quickly are services provided?</a:t>
            </a:r>
          </a:p>
          <a:p>
            <a:pPr lvl="1" eaLnBrk="1" hangingPunct="1"/>
            <a:r>
              <a:rPr lang="en-US" altLang="en-US" sz="2400" dirty="0"/>
              <a:t>Reusability</a:t>
            </a:r>
          </a:p>
          <a:p>
            <a:pPr lvl="2" eaLnBrk="1" hangingPunct="1"/>
            <a:r>
              <a:rPr lang="en-US" altLang="en-US" sz="2000" dirty="0"/>
              <a:t>How easy is it to use services in another programming context?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altLang="en-US"/>
              <a:t>Safety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600" dirty="0"/>
              <a:t>Read/Write conflicts</a:t>
            </a:r>
          </a:p>
          <a:p>
            <a:pPr lvl="1" eaLnBrk="1" hangingPunct="1"/>
            <a:r>
              <a:rPr lang="en-US" altLang="en-US" sz="3200" dirty="0"/>
              <a:t>One thread attempts to read a field while another writes to it.</a:t>
            </a:r>
          </a:p>
          <a:p>
            <a:pPr eaLnBrk="1" hangingPunct="1"/>
            <a:r>
              <a:rPr lang="en-US" altLang="en-US" sz="3600" dirty="0"/>
              <a:t>Write/Write conflicts</a:t>
            </a:r>
          </a:p>
          <a:p>
            <a:pPr lvl="1" eaLnBrk="1" hangingPunct="1"/>
            <a:r>
              <a:rPr lang="en-US" altLang="en-US" sz="3200" dirty="0"/>
              <a:t>Two threads attempt to write to the same field.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altLang="en-US"/>
              <a:t>Liveness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000" dirty="0"/>
              <a:t>In a live system we expect to make progress toward completion. This may not happen immediately for the following reasons:</a:t>
            </a:r>
          </a:p>
          <a:p>
            <a:pPr lvl="1" eaLnBrk="1" hangingPunct="1"/>
            <a:r>
              <a:rPr lang="en-US" altLang="en-US" sz="1800" dirty="0"/>
              <a:t>Locking</a:t>
            </a:r>
          </a:p>
          <a:p>
            <a:pPr lvl="2" eaLnBrk="1" hangingPunct="1"/>
            <a:r>
              <a:rPr lang="en-US" altLang="en-US" sz="1600" dirty="0"/>
              <a:t>A lock or synchronized method blocks one thread because another thread holds the lock.</a:t>
            </a:r>
          </a:p>
          <a:p>
            <a:pPr lvl="1" eaLnBrk="1" hangingPunct="1"/>
            <a:r>
              <a:rPr lang="en-US" altLang="en-US" sz="1800" dirty="0"/>
              <a:t>Waiting</a:t>
            </a:r>
          </a:p>
          <a:p>
            <a:pPr lvl="2" eaLnBrk="1" hangingPunct="1"/>
            <a:r>
              <a:rPr lang="en-US" altLang="en-US" sz="1600" dirty="0"/>
              <a:t>A thread blocks, on a join() or wait() method, waiting for an event, message, or result computed by another thread.</a:t>
            </a:r>
          </a:p>
          <a:p>
            <a:pPr lvl="1" eaLnBrk="1" hangingPunct="1"/>
            <a:r>
              <a:rPr lang="en-US" altLang="en-US" sz="1800" dirty="0"/>
              <a:t>Input</a:t>
            </a:r>
          </a:p>
          <a:p>
            <a:pPr lvl="2" eaLnBrk="1" hangingPunct="1"/>
            <a:r>
              <a:rPr lang="en-US" altLang="en-US" sz="1600" dirty="0"/>
              <a:t>An IO method waits for input that has not arrived yet.</a:t>
            </a:r>
          </a:p>
          <a:p>
            <a:pPr lvl="1" eaLnBrk="1" hangingPunct="1"/>
            <a:r>
              <a:rPr lang="en-US" altLang="en-US" sz="1800" dirty="0"/>
              <a:t>Contention</a:t>
            </a:r>
          </a:p>
          <a:p>
            <a:pPr lvl="2" eaLnBrk="1" hangingPunct="1"/>
            <a:r>
              <a:rPr lang="en-US" altLang="en-US" sz="1600" dirty="0"/>
              <a:t>A runnable thread fails to run because other threads are occupying the CPU or other needed resources.</a:t>
            </a:r>
          </a:p>
          <a:p>
            <a:pPr lvl="1" eaLnBrk="1" hangingPunct="1"/>
            <a:r>
              <a:rPr lang="en-US" altLang="en-US" sz="1800" dirty="0"/>
              <a:t>Failure</a:t>
            </a:r>
          </a:p>
          <a:p>
            <a:pPr lvl="2" eaLnBrk="1" hangingPunct="1"/>
            <a:r>
              <a:rPr lang="en-US" altLang="en-US" sz="1600" dirty="0"/>
              <a:t>A method encounters an exception or other fault.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Liveness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59832"/>
            <a:ext cx="8229600" cy="4876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000" dirty="0"/>
              <a:t>A permanent lack of progress may result from:</a:t>
            </a:r>
          </a:p>
          <a:p>
            <a:pPr lvl="1" eaLnBrk="1" hangingPunct="1"/>
            <a:r>
              <a:rPr lang="en-US" altLang="en-US" sz="1600" dirty="0"/>
              <a:t>Deadlock</a:t>
            </a:r>
          </a:p>
          <a:p>
            <a:pPr lvl="2" eaLnBrk="1" hangingPunct="1"/>
            <a:r>
              <a:rPr lang="en-US" altLang="en-US" sz="1600" dirty="0"/>
              <a:t>Circular dependencies between locks.</a:t>
            </a:r>
          </a:p>
          <a:p>
            <a:pPr lvl="1" eaLnBrk="1" hangingPunct="1"/>
            <a:r>
              <a:rPr lang="en-US" altLang="en-US" sz="1600" dirty="0"/>
              <a:t>Missed event</a:t>
            </a:r>
          </a:p>
          <a:p>
            <a:pPr lvl="2" eaLnBrk="1" hangingPunct="1"/>
            <a:r>
              <a:rPr lang="en-US" altLang="en-US" sz="1600" dirty="0"/>
              <a:t>A thread starts waiting for an event after the event occurred.</a:t>
            </a:r>
          </a:p>
          <a:p>
            <a:pPr lvl="1" eaLnBrk="1" hangingPunct="1"/>
            <a:r>
              <a:rPr lang="en-US" altLang="en-US" sz="1600" dirty="0"/>
              <a:t>Nested lockout</a:t>
            </a:r>
          </a:p>
          <a:p>
            <a:pPr lvl="2" eaLnBrk="1" hangingPunct="1"/>
            <a:r>
              <a:rPr lang="en-US" altLang="en-US" sz="1600" dirty="0"/>
              <a:t>A blocked thread holds a lock needed by another thread attempting to wake it up.</a:t>
            </a:r>
          </a:p>
          <a:p>
            <a:pPr lvl="1" eaLnBrk="1" hangingPunct="1"/>
            <a:r>
              <a:rPr lang="en-US" altLang="en-US" sz="1600" dirty="0" err="1"/>
              <a:t>Livelock</a:t>
            </a:r>
            <a:endParaRPr lang="en-US" altLang="en-US" sz="1600" dirty="0"/>
          </a:p>
          <a:p>
            <a:pPr lvl="2" eaLnBrk="1" hangingPunct="1"/>
            <a:r>
              <a:rPr lang="en-US" altLang="en-US" sz="1600" dirty="0"/>
              <a:t>A continuously retried action fails continuously.</a:t>
            </a:r>
          </a:p>
          <a:p>
            <a:pPr lvl="1" eaLnBrk="1" hangingPunct="1"/>
            <a:r>
              <a:rPr lang="en-US" altLang="en-US" sz="1600" dirty="0"/>
              <a:t>Starvation</a:t>
            </a:r>
          </a:p>
          <a:p>
            <a:pPr lvl="2" eaLnBrk="1" hangingPunct="1"/>
            <a:r>
              <a:rPr lang="en-US" altLang="en-US" sz="1600" dirty="0"/>
              <a:t>Scheduler fails ever to allocate CPU time to a waiting thread.</a:t>
            </a:r>
          </a:p>
          <a:p>
            <a:pPr lvl="1" eaLnBrk="1" hangingPunct="1"/>
            <a:r>
              <a:rPr lang="en-US" altLang="en-US" sz="1600" dirty="0"/>
              <a:t>Resource exhaustion</a:t>
            </a:r>
          </a:p>
          <a:p>
            <a:pPr lvl="2" eaLnBrk="1" hangingPunct="1"/>
            <a:r>
              <a:rPr lang="en-US" altLang="en-US" sz="1600" dirty="0"/>
              <a:t>A thread attempts to access one of a finite set of resources, all of which are in use (file handles for example).</a:t>
            </a:r>
          </a:p>
          <a:p>
            <a:pPr lvl="1" eaLnBrk="1" hangingPunct="1"/>
            <a:r>
              <a:rPr lang="en-US" altLang="en-US" sz="1600" dirty="0"/>
              <a:t>Distributed system failure</a:t>
            </a:r>
          </a:p>
          <a:p>
            <a:pPr lvl="2" eaLnBrk="1" hangingPunct="1"/>
            <a:r>
              <a:rPr lang="en-US" altLang="en-US" sz="1600" dirty="0"/>
              <a:t>A remote machine, hosting a needed service, is unavailable.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altLang="en-US"/>
              <a:t>Performance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1800" dirty="0"/>
              <a:t>Performance is usually described by the metrics:</a:t>
            </a:r>
          </a:p>
          <a:p>
            <a:pPr lvl="1" eaLnBrk="1" hangingPunct="1"/>
            <a:r>
              <a:rPr lang="en-US" altLang="en-US" sz="1600" dirty="0"/>
              <a:t>Throughput</a:t>
            </a:r>
          </a:p>
          <a:p>
            <a:pPr lvl="2" eaLnBrk="1" hangingPunct="1"/>
            <a:r>
              <a:rPr lang="en-US" altLang="en-US" sz="1400" dirty="0"/>
              <a:t>Number of operations per unit time, e.g., messages processed, files sent, …</a:t>
            </a:r>
          </a:p>
          <a:p>
            <a:pPr lvl="1" eaLnBrk="1" hangingPunct="1"/>
            <a:r>
              <a:rPr lang="en-US" altLang="en-US" sz="1600" dirty="0"/>
              <a:t>Latency</a:t>
            </a:r>
          </a:p>
          <a:p>
            <a:pPr lvl="2" eaLnBrk="1" hangingPunct="1"/>
            <a:r>
              <a:rPr lang="en-US" altLang="en-US" sz="1400" dirty="0"/>
              <a:t>Elapsed time between a request for service and its satisfaction</a:t>
            </a:r>
          </a:p>
          <a:p>
            <a:pPr lvl="1" eaLnBrk="1" hangingPunct="1"/>
            <a:r>
              <a:rPr lang="en-US" altLang="en-US" sz="1600" dirty="0"/>
              <a:t>Capacity</a:t>
            </a:r>
          </a:p>
          <a:p>
            <a:pPr lvl="2" eaLnBrk="1" hangingPunct="1"/>
            <a:r>
              <a:rPr lang="en-US" altLang="en-US" sz="1400" dirty="0"/>
              <a:t>The number of simultaneous activities that can be supported for a given throughput or maximum latency</a:t>
            </a:r>
          </a:p>
          <a:p>
            <a:pPr lvl="1" eaLnBrk="1" hangingPunct="1"/>
            <a:r>
              <a:rPr lang="en-US" altLang="en-US" sz="1600" dirty="0"/>
              <a:t>Availability</a:t>
            </a:r>
          </a:p>
          <a:p>
            <a:pPr lvl="2" eaLnBrk="1" hangingPunct="1"/>
            <a:r>
              <a:rPr lang="en-US" altLang="en-US" sz="1400" dirty="0"/>
              <a:t>Number of simultaneous requesters that can be supported without failures to connect</a:t>
            </a:r>
          </a:p>
          <a:p>
            <a:pPr lvl="1" eaLnBrk="1" hangingPunct="1"/>
            <a:r>
              <a:rPr lang="en-US" altLang="en-US" sz="1600" dirty="0"/>
              <a:t>Efficiency</a:t>
            </a:r>
          </a:p>
          <a:p>
            <a:pPr lvl="2" eaLnBrk="1" hangingPunct="1"/>
            <a:r>
              <a:rPr lang="en-US" altLang="en-US" sz="1400" dirty="0"/>
              <a:t>Throughput divided by the amount of CPU resources needed, e.g., CPUs, memory, IO devices, …</a:t>
            </a:r>
          </a:p>
          <a:p>
            <a:pPr lvl="1" eaLnBrk="1" hangingPunct="1"/>
            <a:r>
              <a:rPr lang="en-US" altLang="en-US" sz="1600" dirty="0"/>
              <a:t>Scalability</a:t>
            </a:r>
          </a:p>
          <a:p>
            <a:pPr lvl="2" eaLnBrk="1" hangingPunct="1"/>
            <a:r>
              <a:rPr lang="en-US" altLang="en-US" sz="1400" dirty="0"/>
              <a:t>Rate at which throughput or latency improves when resources are added to the system</a:t>
            </a:r>
          </a:p>
          <a:p>
            <a:pPr lvl="1" eaLnBrk="1" hangingPunct="1"/>
            <a:r>
              <a:rPr lang="en-US" altLang="en-US" sz="1600" dirty="0"/>
              <a:t>Degradation</a:t>
            </a:r>
          </a:p>
          <a:p>
            <a:pPr lvl="2" eaLnBrk="1" hangingPunct="1"/>
            <a:r>
              <a:rPr lang="en-US" altLang="en-US" sz="1400" dirty="0"/>
              <a:t>Rate at which latency or throughput decreases as more clients or activities are added without adding new resources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altLang="en-US"/>
              <a:t>Performance</a:t>
            </a:r>
            <a:endParaRPr lang="en-US" alt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/>
              <a:t>Factors that affect performance</a:t>
            </a:r>
          </a:p>
          <a:p>
            <a:pPr lvl="1" eaLnBrk="1" hangingPunct="1"/>
            <a:r>
              <a:rPr lang="en-US" altLang="en-US" sz="1800" dirty="0"/>
              <a:t>Partitioning of distributed resources</a:t>
            </a:r>
          </a:p>
          <a:p>
            <a:pPr lvl="2" eaLnBrk="1" hangingPunct="1"/>
            <a:r>
              <a:rPr lang="en-US" altLang="en-US" dirty="0"/>
              <a:t>Affects the amount and sizes of data sent between processes, machines, and networks.</a:t>
            </a:r>
          </a:p>
          <a:p>
            <a:pPr lvl="1" eaLnBrk="1" hangingPunct="1"/>
            <a:r>
              <a:rPr lang="en-US" altLang="en-US" sz="1800" dirty="0"/>
              <a:t>Caching</a:t>
            </a:r>
          </a:p>
          <a:p>
            <a:pPr lvl="2" eaLnBrk="1" hangingPunct="1"/>
            <a:r>
              <a:rPr lang="en-US" altLang="en-US" dirty="0"/>
              <a:t>Holds data that has been sent previously for possible use later. Attempts to avoid retrieving resources already held. May induce problems with consistency and staleness of the data.</a:t>
            </a:r>
          </a:p>
          <a:p>
            <a:pPr lvl="1" eaLnBrk="1" hangingPunct="1"/>
            <a:r>
              <a:rPr lang="en-US" altLang="en-US" sz="1800" dirty="0"/>
              <a:t>Locking strategy</a:t>
            </a:r>
          </a:p>
          <a:p>
            <a:pPr lvl="2" eaLnBrk="1" hangingPunct="1"/>
            <a:r>
              <a:rPr lang="en-US" altLang="en-US" dirty="0"/>
              <a:t>May trade off the use of immutable objects against use of mutable locked objects, e.g., create new immutable objects to achieve a state change, rather than locking and modifying a mutable object’s state.</a:t>
            </a:r>
          </a:p>
          <a:p>
            <a:pPr lvl="1" eaLnBrk="1" hangingPunct="1"/>
            <a:r>
              <a:rPr lang="en-US" altLang="en-US" sz="1800" dirty="0"/>
              <a:t>Use of background tasks</a:t>
            </a:r>
          </a:p>
          <a:p>
            <a:pPr lvl="2" eaLnBrk="1" hangingPunct="1"/>
            <a:r>
              <a:rPr lang="en-US" altLang="en-US" dirty="0"/>
              <a:t>Define activities that can usefully proceed while main activities are blocked.</a:t>
            </a:r>
          </a:p>
          <a:p>
            <a:pPr lvl="1" eaLnBrk="1" hangingPunct="1"/>
            <a:r>
              <a:rPr lang="en-US" altLang="en-US" sz="1800" dirty="0"/>
              <a:t>Use algorithms specifically designed for concurrency</a:t>
            </a:r>
          </a:p>
          <a:p>
            <a:pPr lvl="2" eaLnBrk="1" hangingPunct="1"/>
            <a:r>
              <a:rPr lang="en-US" altLang="en-US" dirty="0"/>
              <a:t>Some efficient sequential algorithms do not lend themselves to efficient concurrent implementation, but there may be good concurrent versions available.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altLang="en-US"/>
              <a:t>Threading Memory Model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1800" dirty="0"/>
              <a:t>Both the compiler and the processor that your code runs on are allowed to:</a:t>
            </a:r>
          </a:p>
          <a:p>
            <a:pPr lvl="1" eaLnBrk="1" hangingPunct="1"/>
            <a:r>
              <a:rPr lang="en-US" altLang="en-US" sz="1600" dirty="0"/>
              <a:t>Cache variables in registers or other cache memory.</a:t>
            </a:r>
          </a:p>
          <a:p>
            <a:pPr lvl="1" eaLnBrk="1" hangingPunct="1"/>
            <a:r>
              <a:rPr lang="en-US" altLang="en-US" sz="1600" dirty="0"/>
              <a:t>Rearrange instructions.</a:t>
            </a:r>
          </a:p>
          <a:p>
            <a:pPr lvl="1" eaLnBrk="1" hangingPunct="1"/>
            <a:r>
              <a:rPr lang="en-US" altLang="en-US" sz="1600" dirty="0"/>
              <a:t>For single threads, the compiler and processor are constrained to preserve sequential semantics, e.g., program order semantics.</a:t>
            </a:r>
          </a:p>
          <a:p>
            <a:pPr lvl="1" eaLnBrk="1" hangingPunct="1"/>
            <a:r>
              <a:rPr lang="en-US" altLang="en-US" sz="1600" dirty="0"/>
              <a:t>For interactions between threads there are no such guarantees. </a:t>
            </a:r>
            <a:br>
              <a:rPr lang="en-US" altLang="en-US" sz="700" dirty="0"/>
            </a:br>
            <a:endParaRPr lang="en-US" altLang="en-US" sz="700" dirty="0"/>
          </a:p>
          <a:p>
            <a:pPr eaLnBrk="1" hangingPunct="1"/>
            <a:r>
              <a:rPr lang="en-US" altLang="en-US" sz="1800" dirty="0"/>
              <a:t>The </a:t>
            </a:r>
            <a:r>
              <a:rPr lang="en-US" altLang="en-US" sz="1800" b="1" i="1" dirty="0"/>
              <a:t>lock</a:t>
            </a:r>
            <a:r>
              <a:rPr lang="en-US" altLang="en-US" sz="1800" dirty="0"/>
              <a:t> construct and </a:t>
            </a:r>
            <a:r>
              <a:rPr lang="en-US" altLang="en-US" sz="1800" b="1" i="1" dirty="0"/>
              <a:t>volatile</a:t>
            </a:r>
            <a:r>
              <a:rPr lang="en-US" altLang="en-US" sz="1800" dirty="0"/>
              <a:t> qualifier are intended to extend these guarantees to threads operating in a multithreaded environment.</a:t>
            </a:r>
          </a:p>
          <a:p>
            <a:pPr lvl="1" eaLnBrk="1" hangingPunct="1"/>
            <a:r>
              <a:rPr lang="en-US" altLang="en-US" sz="1600" dirty="0"/>
              <a:t>Any thread running within a lock body or in a synchronized function will enjoy the program order semantics guarantee.</a:t>
            </a:r>
          </a:p>
          <a:p>
            <a:pPr lvl="2" eaLnBrk="1" hangingPunct="1"/>
            <a:r>
              <a:rPr lang="en-US" altLang="en-US" sz="1400" dirty="0"/>
              <a:t>Releasing a lock forces a flush of all writes from the thread’s working memory.</a:t>
            </a:r>
          </a:p>
          <a:p>
            <a:pPr lvl="2" eaLnBrk="1" hangingPunct="1"/>
            <a:r>
              <a:rPr lang="en-US" altLang="en-US" sz="1400" dirty="0"/>
              <a:t>Acquiring a lock forces a reload of all fields accessible to the acquiring thread.</a:t>
            </a:r>
          </a:p>
          <a:p>
            <a:pPr lvl="1" eaLnBrk="1" hangingPunct="1"/>
            <a:r>
              <a:rPr lang="en-US" altLang="en-US" sz="1600" dirty="0"/>
              <a:t>If a variable is qualified as volatile:</a:t>
            </a:r>
          </a:p>
          <a:p>
            <a:pPr lvl="2" eaLnBrk="1" hangingPunct="1"/>
            <a:r>
              <a:rPr lang="en-US" altLang="en-US" sz="1400" dirty="0"/>
              <a:t>Any written value is flushed by the writer thread before the writer performs any other memory operation.</a:t>
            </a:r>
          </a:p>
          <a:p>
            <a:pPr lvl="2" eaLnBrk="1" hangingPunct="1"/>
            <a:r>
              <a:rPr lang="en-US" altLang="en-US" sz="1400" dirty="0"/>
              <a:t>Reader threads must reload the values of volatile variables for each access.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altLang="en-US"/>
              <a:t>Agenda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/>
              <a:t>What is an asynchronous system?</a:t>
            </a:r>
          </a:p>
          <a:p>
            <a:pPr eaLnBrk="1" hangingPunct="1"/>
            <a:r>
              <a:rPr lang="en-US" altLang="en-US" sz="3200" dirty="0"/>
              <a:t>When should you use asynchronous methods?</a:t>
            </a:r>
          </a:p>
          <a:p>
            <a:pPr eaLnBrk="1" hangingPunct="1"/>
            <a:r>
              <a:rPr lang="en-US" altLang="en-US" sz="3200" dirty="0"/>
              <a:t>Operating system support—demo code</a:t>
            </a:r>
          </a:p>
          <a:p>
            <a:pPr lvl="1" eaLnBrk="1" hangingPunct="1"/>
            <a:r>
              <a:rPr lang="en-US" altLang="en-US" sz="2400" dirty="0"/>
              <a:t>Asynchronous methods</a:t>
            </a:r>
          </a:p>
          <a:p>
            <a:pPr lvl="1" eaLnBrk="1" hangingPunct="1"/>
            <a:r>
              <a:rPr lang="en-US" altLang="en-US" sz="2400" dirty="0"/>
              <a:t>Asynchronous delegates</a:t>
            </a:r>
          </a:p>
          <a:p>
            <a:pPr lvl="1" eaLnBrk="1" hangingPunct="1"/>
            <a:r>
              <a:rPr lang="en-US" altLang="en-US" sz="2400" dirty="0"/>
              <a:t>Asynchronous callbacks</a:t>
            </a:r>
          </a:p>
          <a:p>
            <a:pPr eaLnBrk="1" hangingPunct="1"/>
            <a:r>
              <a:rPr lang="en-US" altLang="en-US" sz="3200" dirty="0"/>
              <a:t>Design forces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jones\Dropbox (2U)\Work\Designing Slides\Syracuse\03 Engin and CS\logo\logo_SYR-EngAtSY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836" y="2826679"/>
            <a:ext cx="571500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911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Synchronous—Definitions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en-US" dirty="0"/>
              <a:t>orbital satellites</a:t>
            </a:r>
          </a:p>
          <a:p>
            <a:pPr lvl="1" eaLnBrk="1" hangingPunct="1"/>
            <a:r>
              <a:rPr lang="en-US" altLang="en-US" sz="1800" dirty="0"/>
              <a:t>Stationary relative to Earth</a:t>
            </a:r>
          </a:p>
          <a:p>
            <a:pPr eaLnBrk="1" hangingPunct="1"/>
            <a:r>
              <a:rPr lang="en-US" altLang="en-US" dirty="0"/>
              <a:t>neurobiology</a:t>
            </a:r>
          </a:p>
          <a:p>
            <a:pPr lvl="1" eaLnBrk="1" hangingPunct="1"/>
            <a:r>
              <a:rPr lang="en-US" altLang="en-US" sz="1800" dirty="0"/>
              <a:t>Mental processes that entrain to external stimuli as in epilepsy</a:t>
            </a:r>
          </a:p>
          <a:p>
            <a:pPr eaLnBrk="1" hangingPunct="1"/>
            <a:r>
              <a:rPr lang="en-US" altLang="en-US" dirty="0"/>
              <a:t>communication systems</a:t>
            </a:r>
          </a:p>
          <a:p>
            <a:pPr lvl="1" eaLnBrk="1" hangingPunct="1"/>
            <a:r>
              <a:rPr lang="en-US" altLang="en-US" sz="1800" dirty="0"/>
              <a:t>Information is contained in frames with constant frame rate</a:t>
            </a:r>
          </a:p>
          <a:p>
            <a:pPr eaLnBrk="1" hangingPunct="1"/>
            <a:r>
              <a:rPr lang="en-US" altLang="en-US" dirty="0"/>
              <a:t>radio and radar detection</a:t>
            </a:r>
          </a:p>
          <a:p>
            <a:pPr lvl="1" eaLnBrk="1" hangingPunct="1"/>
            <a:r>
              <a:rPr lang="en-US" altLang="en-US" sz="1800" dirty="0"/>
              <a:t>Carrier is removed by an oscillator that locks onto the incoming carrier frequency</a:t>
            </a:r>
          </a:p>
          <a:p>
            <a:pPr eaLnBrk="1" hangingPunct="1"/>
            <a:r>
              <a:rPr lang="en-US" altLang="en-US" dirty="0"/>
              <a:t>software</a:t>
            </a:r>
          </a:p>
          <a:p>
            <a:pPr lvl="1" eaLnBrk="1" hangingPunct="1"/>
            <a:r>
              <a:rPr lang="en-US" altLang="en-US" sz="1800" dirty="0"/>
              <a:t>A function call that blocks the caller until finished</a:t>
            </a:r>
          </a:p>
          <a:p>
            <a:pPr lvl="1" eaLnBrk="1" hangingPunct="1"/>
            <a:r>
              <a:rPr lang="en-US" altLang="en-US" sz="1800" dirty="0"/>
              <a:t>A component that collects input by waiting for data from a single sender at some point in the code, e.g., </a:t>
            </a:r>
            <a:r>
              <a:rPr lang="en-US" altLang="en-US" sz="1800" dirty="0" err="1"/>
              <a:t>cin</a:t>
            </a:r>
            <a:endParaRPr lang="en-US" alt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altLang="en-US"/>
              <a:t>Asynchronous Software	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en-US" dirty="0"/>
              <a:t>Function call returns immediately without waiting for function completion.</a:t>
            </a:r>
          </a:p>
          <a:p>
            <a:pPr eaLnBrk="1" hangingPunct="1"/>
            <a:r>
              <a:rPr lang="en-US" altLang="en-US" dirty="0"/>
              <a:t>One of the following happens after return:</a:t>
            </a:r>
          </a:p>
          <a:p>
            <a:pPr lvl="1" eaLnBrk="1" hangingPunct="1"/>
            <a:r>
              <a:rPr lang="en-US" altLang="en-US" sz="1800" dirty="0"/>
              <a:t>Caller needs no reply and ignores the </a:t>
            </a:r>
            <a:r>
              <a:rPr lang="en-US" altLang="en-US" sz="1800" dirty="0" err="1"/>
              <a:t>callee</a:t>
            </a:r>
            <a:r>
              <a:rPr lang="en-US" altLang="en-US" sz="1800" dirty="0"/>
              <a:t>.</a:t>
            </a:r>
          </a:p>
          <a:p>
            <a:pPr lvl="1" eaLnBrk="1" hangingPunct="1"/>
            <a:r>
              <a:rPr lang="en-US" altLang="en-US" sz="1800" dirty="0"/>
              <a:t>Caller must </a:t>
            </a:r>
            <a:r>
              <a:rPr lang="en-US" altLang="en-US" sz="1800" u="sng" dirty="0"/>
              <a:t>poll for completion status</a:t>
            </a:r>
            <a:r>
              <a:rPr lang="en-US" altLang="en-US" sz="1800" dirty="0"/>
              <a:t>, e.g., keep checking.</a:t>
            </a:r>
          </a:p>
          <a:p>
            <a:pPr lvl="1" eaLnBrk="1" hangingPunct="1"/>
            <a:r>
              <a:rPr lang="en-US" altLang="en-US" sz="1800" dirty="0"/>
              <a:t>Caller must </a:t>
            </a:r>
            <a:r>
              <a:rPr lang="en-US" altLang="en-US" sz="1800" u="sng" dirty="0"/>
              <a:t>provide a callback</a:t>
            </a:r>
            <a:r>
              <a:rPr lang="en-US" altLang="en-US" sz="1800" dirty="0"/>
              <a:t> for the </a:t>
            </a:r>
            <a:r>
              <a:rPr lang="en-US" altLang="en-US" sz="1800" dirty="0" err="1"/>
              <a:t>callee</a:t>
            </a:r>
            <a:r>
              <a:rPr lang="en-US" altLang="en-US" sz="1800" dirty="0"/>
              <a:t> to use when finished.</a:t>
            </a:r>
          </a:p>
          <a:p>
            <a:pPr lvl="1" eaLnBrk="1" hangingPunct="1"/>
            <a:r>
              <a:rPr lang="en-US" altLang="en-US" sz="1800" dirty="0"/>
              <a:t>Caller </a:t>
            </a:r>
            <a:r>
              <a:rPr lang="en-US" altLang="en-US" sz="1800" u="sng" dirty="0"/>
              <a:t>deposits a message in a queue</a:t>
            </a:r>
            <a:r>
              <a:rPr lang="en-US" altLang="en-US" sz="1800" dirty="0"/>
              <a:t> for the </a:t>
            </a:r>
            <a:r>
              <a:rPr lang="en-US" altLang="en-US" sz="1800" dirty="0" err="1"/>
              <a:t>callee</a:t>
            </a:r>
            <a:r>
              <a:rPr lang="en-US" altLang="en-US" sz="1800" dirty="0"/>
              <a:t> to process at some later time, without expecting or waiting for a reply.</a:t>
            </a:r>
          </a:p>
          <a:p>
            <a:pPr lvl="2" eaLnBrk="1" hangingPunct="1"/>
            <a:r>
              <a:rPr lang="en-US" altLang="en-US" dirty="0"/>
              <a:t>The </a:t>
            </a:r>
            <a:r>
              <a:rPr lang="en-US" altLang="en-US" dirty="0" err="1"/>
              <a:t>callee</a:t>
            </a:r>
            <a:r>
              <a:rPr lang="en-US" altLang="en-US" dirty="0"/>
              <a:t> may, but is not required to, deposit a reply in a queue owned by the caller.</a:t>
            </a:r>
          </a:p>
          <a:p>
            <a:pPr lvl="1" eaLnBrk="1" hangingPunct="1"/>
            <a:r>
              <a:rPr lang="en-US" altLang="en-US" sz="1800" dirty="0"/>
              <a:t>If a system is based on message passing, the </a:t>
            </a:r>
            <a:r>
              <a:rPr lang="en-US" altLang="en-US" sz="1800" dirty="0" err="1"/>
              <a:t>callee</a:t>
            </a:r>
            <a:r>
              <a:rPr lang="en-US" altLang="en-US" sz="1800" dirty="0"/>
              <a:t> can react to inputs from an arbitrary number of sources, arriving in any order, at any time.</a:t>
            </a:r>
          </a:p>
          <a:p>
            <a:pPr lvl="2" eaLnBrk="1" hangingPunct="1"/>
            <a:r>
              <a:rPr lang="en-US" altLang="en-US" dirty="0"/>
              <a:t>Very flexible.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Synchronize (synonym—serialize)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en-US" dirty="0"/>
              <a:t>Just to be confusing, the word </a:t>
            </a:r>
            <a:r>
              <a:rPr lang="en-US" altLang="en-US" i="1" dirty="0"/>
              <a:t>synchronize</a:t>
            </a:r>
            <a:r>
              <a:rPr lang="en-US" altLang="en-US" dirty="0"/>
              <a:t>, pronounced and spelled very much like </a:t>
            </a:r>
            <a:r>
              <a:rPr lang="en-US" altLang="en-US" i="1" dirty="0"/>
              <a:t>synchronous</a:t>
            </a:r>
            <a:r>
              <a:rPr lang="en-US" altLang="en-US" dirty="0"/>
              <a:t>, means something entirely different.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dirty="0"/>
              <a:t>For software, </a:t>
            </a:r>
            <a:r>
              <a:rPr lang="en-US" altLang="en-US" i="1" dirty="0"/>
              <a:t>synchronize</a:t>
            </a:r>
            <a:r>
              <a:rPr lang="en-US" altLang="en-US" dirty="0"/>
              <a:t> means to control access to a resource shared between threads so that only one thread at a time is allowed to use the resource.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1800" dirty="0"/>
              <a:t>The resource is locked by a thread and no other thread gets access until the using thread releases the lock.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1800" dirty="0"/>
              <a:t>A lock may apply only to some specific code location or to an object accessed anywhere in the code.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1800" dirty="0"/>
              <a:t>A thread can lock a resource by using any of the following: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en-US" dirty="0"/>
              <a:t>C# lock, </a:t>
            </a:r>
            <a:r>
              <a:rPr lang="en-US" altLang="en-US" dirty="0" err="1"/>
              <a:t>.Net</a:t>
            </a:r>
            <a:r>
              <a:rPr lang="en-US" altLang="en-US" dirty="0"/>
              <a:t> Monitor, critical section, </a:t>
            </a:r>
            <a:r>
              <a:rPr lang="en-US" altLang="en-US" dirty="0" err="1"/>
              <a:t>mutex</a:t>
            </a:r>
            <a:endParaRPr lang="en-US" altLang="en-US" dirty="0"/>
          </a:p>
          <a:p>
            <a:pPr lvl="1" eaLnBrk="1" hangingPunct="1">
              <a:lnSpc>
                <a:spcPct val="110000"/>
              </a:lnSpc>
            </a:pPr>
            <a:r>
              <a:rPr lang="en-US" altLang="en-US" sz="1800" dirty="0"/>
              <a:t>The following resources are often shared between threads: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en-US" dirty="0"/>
              <a:t>Queues, I/O streams, files, and windows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en-US" dirty="0"/>
              <a:t>Static members of a class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en-US" dirty="0"/>
              <a:t>C and C++ can share global variables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 eaLnBrk="1" hangingPunct="1"/>
            <a:r>
              <a:rPr lang="en-US" altLang="en-US" dirty="0"/>
              <a:t>What Is an Asynchronous System?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Two parties communicate without being bound to a specific time.</a:t>
            </a:r>
          </a:p>
          <a:p>
            <a:pPr lvl="1" eaLnBrk="1" hangingPunct="1"/>
            <a:r>
              <a:rPr lang="en-US" altLang="en-US" sz="1800" dirty="0"/>
              <a:t>E-mail is a classic example.</a:t>
            </a:r>
          </a:p>
          <a:p>
            <a:pPr lvl="2" eaLnBrk="1" hangingPunct="1"/>
            <a:r>
              <a:rPr lang="en-US" altLang="en-US" dirty="0"/>
              <a:t>Message is sent, can be read at any later time.</a:t>
            </a:r>
          </a:p>
          <a:p>
            <a:pPr lvl="2" eaLnBrk="1" hangingPunct="1"/>
            <a:r>
              <a:rPr lang="en-US" altLang="en-US" dirty="0"/>
              <a:t>No constraints on when message is sent.</a:t>
            </a:r>
          </a:p>
          <a:p>
            <a:pPr lvl="2" eaLnBrk="1" hangingPunct="1"/>
            <a:r>
              <a:rPr lang="en-US" altLang="en-US" dirty="0"/>
              <a:t>No constraints on when message is read as long as it is later than sending time.</a:t>
            </a:r>
          </a:p>
          <a:p>
            <a:pPr lvl="1" eaLnBrk="1" hangingPunct="1"/>
            <a:r>
              <a:rPr lang="en-US" altLang="en-US" sz="1800" dirty="0"/>
              <a:t>Requires four things:</a:t>
            </a:r>
          </a:p>
          <a:p>
            <a:pPr lvl="2" eaLnBrk="1" hangingPunct="1"/>
            <a:r>
              <a:rPr lang="en-US" altLang="en-US" dirty="0"/>
              <a:t>Sender</a:t>
            </a:r>
          </a:p>
          <a:p>
            <a:pPr lvl="2" eaLnBrk="1" hangingPunct="1"/>
            <a:r>
              <a:rPr lang="en-US" altLang="en-US" dirty="0"/>
              <a:t>Receiver</a:t>
            </a:r>
          </a:p>
          <a:p>
            <a:pPr lvl="2" eaLnBrk="1" hangingPunct="1"/>
            <a:r>
              <a:rPr lang="en-US" altLang="en-US" dirty="0"/>
              <a:t>Place to put messages</a:t>
            </a:r>
          </a:p>
          <a:p>
            <a:pPr lvl="2" eaLnBrk="1" hangingPunct="1"/>
            <a:r>
              <a:rPr lang="en-US" altLang="en-US" dirty="0"/>
              <a:t>Transmission facility that does not require any action on part of sender or receiver, other than to send and collect message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altLang="en-US"/>
              <a:t>FIFO Queues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704544"/>
              </p:ext>
            </p:extLst>
          </p:nvPr>
        </p:nvGraphicFramePr>
        <p:xfrm>
          <a:off x="489285" y="3505200"/>
          <a:ext cx="8197515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VISIO" r:id="rId4" imgW="7680960" imgH="2406240" progId="Visio.Drawing.6">
                  <p:embed/>
                </p:oleObj>
              </mc:Choice>
              <mc:Fallback>
                <p:oleObj name="VISIO" r:id="rId4" imgW="7680960" imgH="2406240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285" y="3505200"/>
                        <a:ext cx="8197515" cy="240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89284" y="1532020"/>
            <a:ext cx="8197516" cy="212557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u="sng" dirty="0">
                <a:solidFill>
                  <a:schemeClr val="tx1"/>
                </a:solidFill>
                <a:latin typeface="+mn-lt"/>
              </a:rPr>
              <a:t>F</a:t>
            </a:r>
            <a:r>
              <a:rPr lang="en-US" altLang="en-US" sz="2800" dirty="0">
                <a:solidFill>
                  <a:schemeClr val="tx1"/>
                </a:solidFill>
                <a:latin typeface="+mn-lt"/>
              </a:rPr>
              <a:t>irst </a:t>
            </a:r>
            <a:r>
              <a:rPr lang="en-US" altLang="en-US" sz="2800" u="sng" dirty="0">
                <a:solidFill>
                  <a:schemeClr val="tx1"/>
                </a:solidFill>
                <a:latin typeface="+mn-lt"/>
              </a:rPr>
              <a:t>I</a:t>
            </a:r>
            <a:r>
              <a:rPr lang="en-US" altLang="en-US" sz="2800" dirty="0">
                <a:solidFill>
                  <a:schemeClr val="tx1"/>
                </a:solidFill>
                <a:latin typeface="+mn-lt"/>
              </a:rPr>
              <a:t>n </a:t>
            </a:r>
            <a:r>
              <a:rPr lang="en-US" altLang="en-US" sz="2800" u="sng" dirty="0">
                <a:solidFill>
                  <a:schemeClr val="tx1"/>
                </a:solidFill>
                <a:latin typeface="+mn-lt"/>
              </a:rPr>
              <a:t>F</a:t>
            </a:r>
            <a:r>
              <a:rPr lang="en-US" altLang="en-US" sz="2800" dirty="0">
                <a:solidFill>
                  <a:schemeClr val="tx1"/>
                </a:solidFill>
                <a:latin typeface="+mn-lt"/>
              </a:rPr>
              <a:t>irst </a:t>
            </a:r>
            <a:r>
              <a:rPr lang="en-US" altLang="en-US" sz="2800" u="sng" dirty="0">
                <a:solidFill>
                  <a:schemeClr val="tx1"/>
                </a:solidFill>
                <a:latin typeface="+mn-lt"/>
              </a:rPr>
              <a:t>O</a:t>
            </a:r>
            <a:r>
              <a:rPr lang="en-US" altLang="en-US" sz="2800" dirty="0">
                <a:solidFill>
                  <a:schemeClr val="tx1"/>
                </a:solidFill>
                <a:latin typeface="+mn-lt"/>
              </a:rPr>
              <a:t>ut queues are often constructed with linked lists.</a:t>
            </a:r>
          </a:p>
          <a:p>
            <a:pPr lvl="1" eaLnBrk="1" hangingPunct="1"/>
            <a:r>
              <a:rPr lang="en-US" altLang="en-US" dirty="0">
                <a:solidFill>
                  <a:schemeClr val="tx1"/>
                </a:solidFill>
                <a:latin typeface="+mn-lt"/>
              </a:rPr>
              <a:t>Objects enter the queue by getting linked to one end.</a:t>
            </a:r>
          </a:p>
          <a:p>
            <a:pPr lvl="1" eaLnBrk="1" hangingPunct="1"/>
            <a:r>
              <a:rPr lang="en-US" altLang="en-US" dirty="0">
                <a:solidFill>
                  <a:schemeClr val="tx1"/>
                </a:solidFill>
                <a:latin typeface="+mn-lt"/>
              </a:rPr>
              <a:t>Objects leave the queue by getting unlinked from the other end.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YR-ENG Template 1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YR-ENG Template 1" id="{ED5A1B45-0088-364A-842E-57D2F08FC999}" vid="{189CC797-3EDE-C14C-B5A8-19E6E7008415}"/>
    </a:ext>
  </a:extLst>
</a:theme>
</file>

<file path=ppt/theme/theme2.xml><?xml version="1.0" encoding="utf-8"?>
<a:theme xmlns:a="http://schemas.openxmlformats.org/drawingml/2006/main" name="1_Clarit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SYR-ENG Template 1</Template>
  <TotalTime>1771</TotalTime>
  <Words>2473</Words>
  <Application>Microsoft Office PowerPoint</Application>
  <PresentationFormat>On-screen Show (4:3)</PresentationFormat>
  <Paragraphs>342</Paragraphs>
  <Slides>40</Slides>
  <Notes>35</Notes>
  <HiddenSlides>1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53" baseType="lpstr">
      <vt:lpstr>Arial</vt:lpstr>
      <vt:lpstr>Courier New</vt:lpstr>
      <vt:lpstr>Scala OT</vt:lpstr>
      <vt:lpstr>ScalaOT</vt:lpstr>
      <vt:lpstr>ScalaSansLF-Regular</vt:lpstr>
      <vt:lpstr>ScalaSansOT</vt:lpstr>
      <vt:lpstr>Tahoma</vt:lpstr>
      <vt:lpstr>Times New Roman</vt:lpstr>
      <vt:lpstr>Wingdings</vt:lpstr>
      <vt:lpstr>SYR-ENG Template 1</vt:lpstr>
      <vt:lpstr>1_Clarity</vt:lpstr>
      <vt:lpstr>VISIO</vt:lpstr>
      <vt:lpstr>Visio</vt:lpstr>
      <vt:lpstr>Segments</vt:lpstr>
      <vt:lpstr>Asynchronous Systems</vt:lpstr>
      <vt:lpstr>References</vt:lpstr>
      <vt:lpstr>Agenda</vt:lpstr>
      <vt:lpstr>Synchronous—Definitions</vt:lpstr>
      <vt:lpstr>Asynchronous Software </vt:lpstr>
      <vt:lpstr>Synchronize (synonym—serialize)</vt:lpstr>
      <vt:lpstr>What Is an Asynchronous System?</vt:lpstr>
      <vt:lpstr>FIFO Queues</vt:lpstr>
      <vt:lpstr>Important Property of Queues</vt:lpstr>
      <vt:lpstr>Message Passing between Threads</vt:lpstr>
      <vt:lpstr>Send and Receive Queues</vt:lpstr>
      <vt:lpstr>What Is an Asynchronous System?</vt:lpstr>
      <vt:lpstr>Why Use Asynchronous Systems?  Adapted from Concurrent Programming in Java, Doug Lea, Addison-Wesley, 1997</vt:lpstr>
      <vt:lpstr>Why Use Asynchronous Systems?</vt:lpstr>
      <vt:lpstr>Windows, Queues, and Messages</vt:lpstr>
      <vt:lpstr>Windows Messaging</vt:lpstr>
      <vt:lpstr>Why Use Asynchronous Systems?</vt:lpstr>
      <vt:lpstr>Why Use Asynchronous Systems?</vt:lpstr>
      <vt:lpstr>Why Use Asynchronous Systems?</vt:lpstr>
      <vt:lpstr>Synchronous Radar Just Won’t Work!</vt:lpstr>
      <vt:lpstr>Asynchronous Radar</vt:lpstr>
      <vt:lpstr>Asynchronous Operation</vt:lpstr>
      <vt:lpstr>Create a Thread</vt:lpstr>
      <vt:lpstr>Use Task</vt:lpstr>
      <vt:lpstr>ThreadPool</vt:lpstr>
      <vt:lpstr>BackgroundWorker</vt:lpstr>
      <vt:lpstr>Asynchronous Delegate</vt:lpstr>
      <vt:lpstr>Delegate’s BeginInvoke Arguments</vt:lpstr>
      <vt:lpstr>Delegate’s EndInvoke Arguments</vt:lpstr>
      <vt:lpstr>Form BeginInvoke</vt:lpstr>
      <vt:lpstr>Form’s BeginInvoke Parameters</vt:lpstr>
      <vt:lpstr>Design Forces</vt:lpstr>
      <vt:lpstr>Safety</vt:lpstr>
      <vt:lpstr>Liveness</vt:lpstr>
      <vt:lpstr>Liveness</vt:lpstr>
      <vt:lpstr>Performance</vt:lpstr>
      <vt:lpstr>Performance</vt:lpstr>
      <vt:lpstr>Threading Memory Model</vt:lpstr>
      <vt:lpstr>PowerPoint Presentation</vt:lpstr>
    </vt:vector>
  </TitlesOfParts>
  <Company>Syracuse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fawcett</dc:creator>
  <cp:lastModifiedBy>James Fawcett</cp:lastModifiedBy>
  <cp:revision>43</cp:revision>
  <dcterms:created xsi:type="dcterms:W3CDTF">2002-10-18T17:48:44Z</dcterms:created>
  <dcterms:modified xsi:type="dcterms:W3CDTF">2017-03-29T21:35:37Z</dcterms:modified>
</cp:coreProperties>
</file>